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418" r:id="rId2"/>
    <p:sldId id="265" r:id="rId3"/>
    <p:sldId id="544" r:id="rId4"/>
    <p:sldId id="548" r:id="rId5"/>
    <p:sldId id="546" r:id="rId6"/>
    <p:sldId id="547" r:id="rId7"/>
    <p:sldId id="542" r:id="rId8"/>
    <p:sldId id="520" r:id="rId9"/>
    <p:sldId id="539" r:id="rId10"/>
    <p:sldId id="549" r:id="rId11"/>
    <p:sldId id="543" r:id="rId12"/>
    <p:sldId id="550" r:id="rId13"/>
    <p:sldId id="54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4231"/>
  </p:normalViewPr>
  <p:slideViewPr>
    <p:cSldViewPr snapToGrid="0" snapToObjects="1">
      <p:cViewPr varScale="1">
        <p:scale>
          <a:sx n="49" d="100"/>
          <a:sy n="49" d="100"/>
        </p:scale>
        <p:origin x="13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994BA1-90C5-B942-8C92-6F1839ADF108}" type="datetimeFigureOut">
              <a:rPr lang="en-US" smtClean="0"/>
              <a:t>3/15/2022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BE3A5A-CDED-CB47-AB54-1176E069B949}" type="slidenum">
              <a:rPr lang="en-US" smtClean="0"/>
              <a:t>‹#›</a:t>
            </a:fld>
            <a:endParaRPr lang="en-US"/>
          </a:p>
        </p:txBody>
      </p:sp>
    </p:spTree>
    <p:extLst>
      <p:ext uri="{BB962C8B-B14F-4D97-AF65-F5344CB8AC3E}">
        <p14:creationId xmlns:p14="http://schemas.microsoft.com/office/powerpoint/2010/main" val="644575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BE3A5A-CDED-CB47-AB54-1176E069B949}" type="slidenum">
              <a:rPr lang="en-US" smtClean="0"/>
              <a:t>1</a:t>
            </a:fld>
            <a:endParaRPr lang="en-US"/>
          </a:p>
        </p:txBody>
      </p:sp>
    </p:spTree>
    <p:extLst>
      <p:ext uri="{BB962C8B-B14F-4D97-AF65-F5344CB8AC3E}">
        <p14:creationId xmlns:p14="http://schemas.microsoft.com/office/powerpoint/2010/main" val="141215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The image is in the public domain and free to use. The Kamakura Buddha is a widely-recognized national treasure of Japanese Buddhist art, but importantly is not an image of ‘the’ Buddha (i.e., </a:t>
            </a:r>
            <a:r>
              <a:rPr lang="en-US" dirty="0" err="1">
                <a:latin typeface="Times New Roman" panose="02020603050405020304" pitchFamily="18" charset="0"/>
                <a:cs typeface="Times New Roman" panose="02020603050405020304" pitchFamily="18" charset="0"/>
              </a:rPr>
              <a:t>Gotama</a:t>
            </a:r>
            <a:r>
              <a:rPr lang="en-US" dirty="0">
                <a:latin typeface="Times New Roman" panose="02020603050405020304" pitchFamily="18" charset="0"/>
                <a:cs typeface="Times New Roman" panose="02020603050405020304" pitchFamily="18" charset="0"/>
              </a:rPr>
              <a:t>, or </a:t>
            </a:r>
            <a:r>
              <a:rPr lang="en-US" dirty="0" err="1">
                <a:latin typeface="Times New Roman" panose="02020603050405020304" pitchFamily="18" charset="0"/>
                <a:cs typeface="Times New Roman" panose="02020603050405020304" pitchFamily="18" charset="0"/>
              </a:rPr>
              <a:t>Śākyamuni</a:t>
            </a:r>
            <a:r>
              <a:rPr lang="en-US" dirty="0">
                <a:latin typeface="Times New Roman" panose="02020603050405020304" pitchFamily="18" charset="0"/>
                <a:cs typeface="Times New Roman" panose="02020603050405020304" pitchFamily="18" charset="0"/>
              </a:rPr>
              <a:t>), but instead </a:t>
            </a:r>
            <a:r>
              <a:rPr lang="en-US" dirty="0" err="1">
                <a:latin typeface="Times New Roman" panose="02020603050405020304" pitchFamily="18" charset="0"/>
                <a:cs typeface="Times New Roman" panose="02020603050405020304" pitchFamily="18" charset="0"/>
              </a:rPr>
              <a:t>Amitābha</a:t>
            </a:r>
            <a:r>
              <a:rPr lang="en-US" dirty="0">
                <a:latin typeface="Times New Roman" panose="02020603050405020304" pitchFamily="18" charset="0"/>
                <a:cs typeface="Times New Roman" panose="02020603050405020304" pitchFamily="18" charset="0"/>
              </a:rPr>
              <a:t> (or in Japanese ‘</a:t>
            </a:r>
            <a:r>
              <a:rPr lang="en-US" dirty="0" err="1">
                <a:latin typeface="Times New Roman" panose="02020603050405020304" pitchFamily="18" charset="0"/>
                <a:cs typeface="Times New Roman" panose="02020603050405020304" pitchFamily="18" charset="0"/>
              </a:rPr>
              <a:t>Amida</a:t>
            </a:r>
            <a:r>
              <a:rPr lang="en-US" dirty="0">
                <a:latin typeface="Times New Roman" panose="02020603050405020304" pitchFamily="18" charset="0"/>
                <a:cs typeface="Times New Roman" panose="02020603050405020304" pitchFamily="18" charset="0"/>
              </a:rPr>
              <a:t>’). The background in Pure Land Buddhism is the belief that we are so incredibly far from being liberated in our current world and age that our only prospect is to aim for rebirth in a better location, the Land of Bliss (</a:t>
            </a:r>
            <a:r>
              <a:rPr lang="en-US" dirty="0" err="1">
                <a:latin typeface="Times New Roman" panose="02020603050405020304" pitchFamily="18" charset="0"/>
                <a:cs typeface="Times New Roman" panose="02020603050405020304" pitchFamily="18" charset="0"/>
              </a:rPr>
              <a:t>Sukhāvatī</a:t>
            </a:r>
            <a:r>
              <a:rPr lang="en-US" dirty="0">
                <a:latin typeface="Times New Roman" panose="02020603050405020304" pitchFamily="18" charset="0"/>
                <a:cs typeface="Times New Roman" panose="02020603050405020304" pitchFamily="18" charset="0"/>
              </a:rPr>
              <a:t>), and that </a:t>
            </a:r>
            <a:r>
              <a:rPr lang="en-US" dirty="0" err="1">
                <a:latin typeface="Times New Roman" panose="02020603050405020304" pitchFamily="18" charset="0"/>
                <a:cs typeface="Times New Roman" panose="02020603050405020304" pitchFamily="18" charset="0"/>
              </a:rPr>
              <a:t>Amida’s</a:t>
            </a:r>
            <a:r>
              <a:rPr lang="en-US" dirty="0">
                <a:latin typeface="Times New Roman" panose="02020603050405020304" pitchFamily="18" charset="0"/>
                <a:cs typeface="Times New Roman" panose="02020603050405020304" pitchFamily="18" charset="0"/>
              </a:rPr>
              <a:t> salvific power is the most reliable means of getting there.</a:t>
            </a:r>
          </a:p>
        </p:txBody>
      </p:sp>
      <p:sp>
        <p:nvSpPr>
          <p:cNvPr id="4" name="Slide Number Placeholder 3"/>
          <p:cNvSpPr>
            <a:spLocks noGrp="1"/>
          </p:cNvSpPr>
          <p:nvPr>
            <p:ph type="sldNum" sz="quarter" idx="5"/>
          </p:nvPr>
        </p:nvSpPr>
        <p:spPr/>
        <p:txBody>
          <a:bodyPr/>
          <a:lstStyle/>
          <a:p>
            <a:fld id="{B32780A0-D075-5944-8254-9C42E1ED32DA}" type="slidenum">
              <a:rPr lang="en-US" smtClean="0"/>
              <a:t>10</a:t>
            </a:fld>
            <a:endParaRPr lang="en-US"/>
          </a:p>
        </p:txBody>
      </p:sp>
    </p:spTree>
    <p:extLst>
      <p:ext uri="{BB962C8B-B14F-4D97-AF65-F5344CB8AC3E}">
        <p14:creationId xmlns:p14="http://schemas.microsoft.com/office/powerpoint/2010/main" val="1376265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A tantric </a:t>
            </a:r>
            <a:r>
              <a:rPr lang="en-US" i="1" dirty="0" err="1">
                <a:latin typeface="Times New Roman" panose="02020603050405020304" pitchFamily="18" charset="0"/>
                <a:cs typeface="Times New Roman" panose="02020603050405020304" pitchFamily="18" charset="0"/>
              </a:rPr>
              <a:t>maṇḍala</a:t>
            </a:r>
            <a:r>
              <a:rPr lang="en-US" i="1" dirty="0">
                <a:latin typeface="Times New Roman" panose="02020603050405020304" pitchFamily="18" charset="0"/>
                <a:cs typeface="Times New Roman" panose="02020603050405020304" pitchFamily="18" charset="0"/>
              </a:rPr>
              <a:t> </a:t>
            </a:r>
            <a:r>
              <a:rPr lang="en-US" i="0" dirty="0">
                <a:latin typeface="Times New Roman" panose="02020603050405020304" pitchFamily="18" charset="0"/>
                <a:cs typeface="Times New Roman" panose="02020603050405020304" pitchFamily="18" charset="0"/>
              </a:rPr>
              <a:t>(literally just ‘circle’) is a diagrammatic representation of enshrined buddhas, bodhisattvas and/or deities; in fact they are imagined to be three-dimensional structures, akin to a giant palace, replete with walls, fences, doors and other features. </a:t>
            </a:r>
            <a:r>
              <a:rPr lang="en-US" dirty="0">
                <a:latin typeface="Times New Roman" panose="02020603050405020304" pitchFamily="18" charset="0"/>
                <a:cs typeface="Times New Roman" panose="02020603050405020304" pitchFamily="18" charset="0"/>
              </a:rPr>
              <a:t>The </a:t>
            </a:r>
            <a:r>
              <a:rPr lang="en-US" i="1" dirty="0" err="1">
                <a:latin typeface="Times New Roman" panose="02020603050405020304" pitchFamily="18" charset="0"/>
                <a:cs typeface="Times New Roman" panose="02020603050405020304" pitchFamily="18" charset="0"/>
              </a:rPr>
              <a:t>Vajradhātu</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maṇḍala</a:t>
            </a:r>
            <a:r>
              <a:rPr lang="en-US" dirty="0">
                <a:latin typeface="Times New Roman" panose="02020603050405020304" pitchFamily="18" charset="0"/>
                <a:cs typeface="Times New Roman" panose="02020603050405020304" pitchFamily="18" charset="0"/>
              </a:rPr>
              <a:t> is just one of hundreds of different mandalas that are described in tantric Buddhist works, and represented in Buddhist art from (primarily) India, Nepal, Tibet and Japan.</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Forms of tantric Buddhism persist in Tibet (and moreover in Tibetan Buddhism that has spread far wider than Tibet itself) and in Japan (where the </a:t>
            </a:r>
            <a:r>
              <a:rPr lang="en-US" dirty="0" err="1">
                <a:latin typeface="Times New Roman" panose="02020603050405020304" pitchFamily="18" charset="0"/>
                <a:cs typeface="Times New Roman" panose="02020603050405020304" pitchFamily="18" charset="0"/>
              </a:rPr>
              <a:t>Shingon</a:t>
            </a:r>
            <a:r>
              <a:rPr lang="en-US" dirty="0">
                <a:latin typeface="Times New Roman" panose="02020603050405020304" pitchFamily="18" charset="0"/>
                <a:cs typeface="Times New Roman" panose="02020603050405020304" pitchFamily="18" charset="0"/>
              </a:rPr>
              <a:t> sect is the only remaining East Asian tantric tradition). Tantric religion was not peculiar to Buddhism in India; rather, the development of highly complex, esoteric ritual systems was found across forms of what we come to call Hinduism, especially focused on the worship of Śiva and other gods and goddesses related to him.</a:t>
            </a:r>
          </a:p>
        </p:txBody>
      </p:sp>
      <p:sp>
        <p:nvSpPr>
          <p:cNvPr id="4" name="Slide Number Placeholder 3"/>
          <p:cNvSpPr>
            <a:spLocks noGrp="1"/>
          </p:cNvSpPr>
          <p:nvPr>
            <p:ph type="sldNum" sz="quarter" idx="5"/>
          </p:nvPr>
        </p:nvSpPr>
        <p:spPr/>
        <p:txBody>
          <a:bodyPr/>
          <a:lstStyle/>
          <a:p>
            <a:fld id="{B32780A0-D075-5944-8254-9C42E1ED32DA}" type="slidenum">
              <a:rPr lang="en-US" smtClean="0"/>
              <a:t>11</a:t>
            </a:fld>
            <a:endParaRPr lang="en-US"/>
          </a:p>
        </p:txBody>
      </p:sp>
    </p:spTree>
    <p:extLst>
      <p:ext uri="{BB962C8B-B14F-4D97-AF65-F5344CB8AC3E}">
        <p14:creationId xmlns:p14="http://schemas.microsoft.com/office/powerpoint/2010/main" val="2819793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In a sense the four images in the slide are of the same figure: the popular bodhisattva </a:t>
            </a:r>
            <a:r>
              <a:rPr lang="en-US" dirty="0" err="1">
                <a:latin typeface="Times New Roman" panose="02020603050405020304" pitchFamily="18" charset="0"/>
                <a:cs typeface="Times New Roman" panose="02020603050405020304" pitchFamily="18" charset="0"/>
              </a:rPr>
              <a:t>Avalokiteśvara</a:t>
            </a:r>
            <a:r>
              <a:rPr lang="en-US" dirty="0">
                <a:latin typeface="Times New Roman" panose="02020603050405020304" pitchFamily="18" charset="0"/>
                <a:cs typeface="Times New Roman" panose="02020603050405020304" pitchFamily="18" charset="0"/>
              </a:rPr>
              <a:t> (rough translation: ‘the lord who observers [people]’).</a:t>
            </a:r>
          </a:p>
          <a:p>
            <a:pPr algn="just"/>
            <a:r>
              <a:rPr lang="en-US" dirty="0">
                <a:latin typeface="Times New Roman" panose="02020603050405020304" pitchFamily="18" charset="0"/>
                <a:cs typeface="Times New Roman" panose="02020603050405020304" pitchFamily="18" charset="0"/>
              </a:rPr>
              <a:t>First is a relatively early, classical Indian image of this character, who appears quite frequently in Mahāyāna Buddhist literature.</a:t>
            </a:r>
          </a:p>
          <a:p>
            <a:pPr algn="just"/>
            <a:r>
              <a:rPr lang="en-US" dirty="0">
                <a:latin typeface="Times New Roman" panose="02020603050405020304" pitchFamily="18" charset="0"/>
                <a:cs typeface="Times New Roman" panose="02020603050405020304" pitchFamily="18" charset="0"/>
              </a:rPr>
              <a:t>Second is a typical South/Central Asian depiction of this figure with a thousand arms and eleven heads, representative of his pervasive involvement in the lives of innumerable sentient beings in innumerable worlds.</a:t>
            </a:r>
          </a:p>
          <a:p>
            <a:pPr algn="just"/>
            <a:r>
              <a:rPr lang="en-US" dirty="0">
                <a:latin typeface="Times New Roman" panose="02020603050405020304" pitchFamily="18" charset="0"/>
                <a:cs typeface="Times New Roman" panose="02020603050405020304" pitchFamily="18" charset="0"/>
              </a:rPr>
              <a:t>Third is a typical East Asian (here Japanese) depiction of </a:t>
            </a:r>
            <a:r>
              <a:rPr lang="en-US" dirty="0" err="1">
                <a:latin typeface="Times New Roman" panose="02020603050405020304" pitchFamily="18" charset="0"/>
                <a:cs typeface="Times New Roman" panose="02020603050405020304" pitchFamily="18" charset="0"/>
              </a:rPr>
              <a:t>Avalokiteśvara</a:t>
            </a:r>
            <a:r>
              <a:rPr lang="en-US" dirty="0">
                <a:latin typeface="Times New Roman" panose="02020603050405020304" pitchFamily="18" charset="0"/>
                <a:cs typeface="Times New Roman" panose="02020603050405020304" pitchFamily="18" charset="0"/>
              </a:rPr>
              <a:t>, where ‘he’ is usually depicted instead as female (Chinese Guanyin; Japanese Kannon), and is a very popular figure of devotion. This statue, at Sendai in Japan, is 100m tall and is the largest female figure in the world.</a:t>
            </a:r>
          </a:p>
          <a:p>
            <a:pPr algn="just"/>
            <a:r>
              <a:rPr lang="en-US" dirty="0">
                <a:latin typeface="Times New Roman" panose="02020603050405020304" pitchFamily="18" charset="0"/>
                <a:cs typeface="Times New Roman" panose="02020603050405020304" pitchFamily="18" charset="0"/>
              </a:rPr>
              <a:t>Finally, we have the fourteenth Dalai Lama, Tenzin </a:t>
            </a:r>
            <a:r>
              <a:rPr lang="en-US" dirty="0" err="1">
                <a:latin typeface="Times New Roman" panose="02020603050405020304" pitchFamily="18" charset="0"/>
                <a:cs typeface="Times New Roman" panose="02020603050405020304" pitchFamily="18" charset="0"/>
              </a:rPr>
              <a:t>Gyantso</a:t>
            </a:r>
            <a:r>
              <a:rPr lang="en-US" dirty="0">
                <a:latin typeface="Times New Roman" panose="02020603050405020304" pitchFamily="18" charset="0"/>
                <a:cs typeface="Times New Roman" panose="02020603050405020304" pitchFamily="18" charset="0"/>
              </a:rPr>
              <a:t>. The lineage of the Dalai Lamas stretches back to the fifteenth century, and for most of the time since they have been regarded in Tibet as successive emanation bodies (Tib. </a:t>
            </a:r>
            <a:r>
              <a:rPr lang="en-US" i="1" dirty="0">
                <a:latin typeface="Times New Roman" panose="02020603050405020304" pitchFamily="18" charset="0"/>
                <a:cs typeface="Times New Roman" panose="02020603050405020304" pitchFamily="18" charset="0"/>
              </a:rPr>
              <a:t>tulku</a:t>
            </a:r>
            <a:r>
              <a:rPr lang="en-US" i="0" dirty="0">
                <a:latin typeface="Times New Roman" panose="02020603050405020304" pitchFamily="18" charset="0"/>
                <a:cs typeface="Times New Roman" panose="02020603050405020304" pitchFamily="18" charset="0"/>
              </a:rPr>
              <a:t>s; Skt. </a:t>
            </a:r>
            <a:r>
              <a:rPr lang="en-US" i="1" dirty="0" err="1">
                <a:latin typeface="Times New Roman" panose="02020603050405020304" pitchFamily="18" charset="0"/>
                <a:cs typeface="Times New Roman" panose="02020603050405020304" pitchFamily="18" charset="0"/>
              </a:rPr>
              <a:t>nirmāṇakāya</a:t>
            </a:r>
            <a:r>
              <a:rPr lang="en-US" i="0" dirty="0" err="1">
                <a:latin typeface="Times New Roman" panose="02020603050405020304" pitchFamily="18" charset="0"/>
                <a:cs typeface="Times New Roman" panose="02020603050405020304" pitchFamily="18" charset="0"/>
              </a:rPr>
              <a:t>s</a:t>
            </a:r>
            <a:r>
              <a:rPr lang="en-US" i="1" dirty="0">
                <a:latin typeface="Times New Roman" panose="02020603050405020304" pitchFamily="18" charset="0"/>
                <a:cs typeface="Times New Roman" panose="02020603050405020304" pitchFamily="18" charset="0"/>
              </a:rPr>
              <a:t> – </a:t>
            </a:r>
            <a:r>
              <a:rPr lang="en-US" i="0" dirty="0">
                <a:latin typeface="Times New Roman" panose="02020603050405020304" pitchFamily="18" charset="0"/>
                <a:cs typeface="Times New Roman" panose="02020603050405020304" pitchFamily="18" charset="0"/>
              </a:rPr>
              <a:t>see notes to the previous session!) of </a:t>
            </a:r>
            <a:r>
              <a:rPr lang="en-US" i="0" dirty="0" err="1">
                <a:latin typeface="Times New Roman" panose="02020603050405020304" pitchFamily="18" charset="0"/>
                <a:cs typeface="Times New Roman" panose="02020603050405020304" pitchFamily="18" charset="0"/>
              </a:rPr>
              <a:t>Avalokiteśvara</a:t>
            </a:r>
            <a:r>
              <a:rPr lang="en-US" i="0"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B32780A0-D075-5944-8254-9C42E1ED32DA}" type="slidenum">
              <a:rPr lang="en-US" smtClean="0"/>
              <a:t>12</a:t>
            </a:fld>
            <a:endParaRPr lang="en-US"/>
          </a:p>
        </p:txBody>
      </p:sp>
    </p:spTree>
    <p:extLst>
      <p:ext uri="{BB962C8B-B14F-4D97-AF65-F5344CB8AC3E}">
        <p14:creationId xmlns:p14="http://schemas.microsoft.com/office/powerpoint/2010/main" val="4026971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The image in the slide is free to use (https://</a:t>
            </a:r>
            <a:r>
              <a:rPr lang="en-US" dirty="0" err="1">
                <a:latin typeface="Times New Roman" panose="02020603050405020304" pitchFamily="18" charset="0"/>
                <a:cs typeface="Times New Roman" panose="02020603050405020304" pitchFamily="18" charset="0"/>
              </a:rPr>
              <a:t>www.lookandlearn.com</a:t>
            </a:r>
            <a:r>
              <a:rPr lang="en-US" dirty="0">
                <a:latin typeface="Times New Roman" panose="02020603050405020304" pitchFamily="18" charset="0"/>
                <a:cs typeface="Times New Roman" panose="02020603050405020304" pitchFamily="18" charset="0"/>
              </a:rPr>
              <a:t>/history-images/YM0074902/Green-Tara-Folio-from-a-dispersed-Ashtasahasrika-Prajnaparamita-Perfection-of-Wisdom-Manuscript?t=2&amp;q=</a:t>
            </a:r>
            <a:r>
              <a:rPr lang="en-US" dirty="0" err="1">
                <a:latin typeface="Times New Roman" panose="02020603050405020304" pitchFamily="18" charset="0"/>
                <a:cs typeface="Times New Roman" panose="02020603050405020304" pitchFamily="18" charset="0"/>
              </a:rPr>
              <a:t>Green+Tara</a:t>
            </a:r>
            <a:r>
              <a:rPr lang="en-US" dirty="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Especially tantric Buddhism expands the pantheon of Buddhist devotional figures further beyond buddhas and bodhisattvas to include deities who stand above those of the normal world (e.g., those worshipped in Hinduism) by virtue of their being embodiments of Buddhist truth (that is, the Dharma). The goddess </a:t>
            </a:r>
            <a:r>
              <a:rPr lang="en-US" dirty="0" err="1">
                <a:latin typeface="Times New Roman" panose="02020603050405020304" pitchFamily="18" charset="0"/>
                <a:cs typeface="Times New Roman" panose="02020603050405020304" pitchFamily="18" charset="0"/>
              </a:rPr>
              <a:t>Tārā</a:t>
            </a:r>
            <a:r>
              <a:rPr lang="en-US" dirty="0">
                <a:latin typeface="Times New Roman" panose="02020603050405020304" pitchFamily="18" charset="0"/>
                <a:cs typeface="Times New Roman" panose="02020603050405020304" pitchFamily="18" charset="0"/>
              </a:rPr>
              <a:t> is just one of these. A good resource for exploring Tibetan art, with good descriptions of the </a:t>
            </a:r>
            <a:r>
              <a:rPr lang="en-US" dirty="0" err="1">
                <a:latin typeface="Times New Roman" panose="02020603050405020304" pitchFamily="18" charset="0"/>
                <a:cs typeface="Times New Roman" panose="02020603050405020304" pitchFamily="18" charset="0"/>
              </a:rPr>
              <a:t>colourful</a:t>
            </a:r>
            <a:r>
              <a:rPr lang="en-US" dirty="0">
                <a:latin typeface="Times New Roman" panose="02020603050405020304" pitchFamily="18" charset="0"/>
                <a:cs typeface="Times New Roman" panose="02020603050405020304" pitchFamily="18" charset="0"/>
              </a:rPr>
              <a:t> cast of bodhisattvas and deities depicted in it, is Himalayan Art Resources: https://</a:t>
            </a:r>
            <a:r>
              <a:rPr lang="en-US" dirty="0" err="1">
                <a:latin typeface="Times New Roman" panose="02020603050405020304" pitchFamily="18" charset="0"/>
                <a:cs typeface="Times New Roman" panose="02020603050405020304" pitchFamily="18" charset="0"/>
              </a:rPr>
              <a:t>www.himalayanart.org</a:t>
            </a:r>
            <a:r>
              <a:rPr lang="en-US"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B32780A0-D075-5944-8254-9C42E1ED32DA}" type="slidenum">
              <a:rPr lang="en-US" smtClean="0"/>
              <a:t>13</a:t>
            </a:fld>
            <a:endParaRPr lang="en-US"/>
          </a:p>
        </p:txBody>
      </p:sp>
    </p:spTree>
    <p:extLst>
      <p:ext uri="{BB962C8B-B14F-4D97-AF65-F5344CB8AC3E}">
        <p14:creationId xmlns:p14="http://schemas.microsoft.com/office/powerpoint/2010/main" val="127811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See previous sessions for more on Buddhist </a:t>
            </a:r>
            <a:r>
              <a:rPr lang="en-US" i="1" dirty="0" err="1">
                <a:latin typeface="Times New Roman" panose="02020603050405020304" pitchFamily="18" charset="0"/>
                <a:cs typeface="Times New Roman" panose="02020603050405020304" pitchFamily="18" charset="0"/>
              </a:rPr>
              <a:t>stūpa</a:t>
            </a:r>
            <a:r>
              <a:rPr lang="en-US" i="0" dirty="0" err="1">
                <a:latin typeface="Times New Roman" panose="02020603050405020304" pitchFamily="18" charset="0"/>
                <a:cs typeface="Times New Roman" panose="02020603050405020304" pitchFamily="18" charset="0"/>
              </a:rPr>
              <a:t>s</a:t>
            </a:r>
            <a:r>
              <a:rPr lang="en-US" i="0" dirty="0">
                <a:latin typeface="Times New Roman" panose="02020603050405020304" pitchFamily="18" charset="0"/>
                <a:cs typeface="Times New Roman" panose="02020603050405020304" pitchFamily="18" charset="0"/>
              </a:rPr>
              <a:t>, or relic-chambers. Not all of these are large, architectural creations: some can be miniatures that were also used to house precious items, whether believed to be relics or otherwise.</a:t>
            </a:r>
          </a:p>
        </p:txBody>
      </p:sp>
      <p:sp>
        <p:nvSpPr>
          <p:cNvPr id="4" name="Slide Number Placeholder 3"/>
          <p:cNvSpPr>
            <a:spLocks noGrp="1"/>
          </p:cNvSpPr>
          <p:nvPr>
            <p:ph type="sldNum" sz="quarter" idx="5"/>
          </p:nvPr>
        </p:nvSpPr>
        <p:spPr/>
        <p:txBody>
          <a:bodyPr/>
          <a:lstStyle/>
          <a:p>
            <a:fld id="{CF746696-8B64-E940-A2CF-05F6C993981B}" type="slidenum">
              <a:rPr lang="en-US" smtClean="0"/>
              <a:t>2</a:t>
            </a:fld>
            <a:endParaRPr lang="en-US"/>
          </a:p>
        </p:txBody>
      </p:sp>
    </p:spTree>
    <p:extLst>
      <p:ext uri="{BB962C8B-B14F-4D97-AF65-F5344CB8AC3E}">
        <p14:creationId xmlns:p14="http://schemas.microsoft.com/office/powerpoint/2010/main" val="616351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100" b="0" i="0" kern="1200" dirty="0">
                <a:solidFill>
                  <a:schemeClr val="tx1"/>
                </a:solidFill>
                <a:effectLst/>
                <a:latin typeface="Times New Roman" panose="02020603050405020304" pitchFamily="18" charset="0"/>
                <a:ea typeface="+mn-ea"/>
                <a:cs typeface="Times New Roman" panose="02020603050405020304" pitchFamily="18" charset="0"/>
              </a:rPr>
              <a:t>The </a:t>
            </a:r>
            <a:r>
              <a:rPr lang="en-GB" sz="1100" b="0" i="1" kern="1200" dirty="0" err="1">
                <a:solidFill>
                  <a:schemeClr val="tx1"/>
                </a:solidFill>
                <a:effectLst/>
                <a:latin typeface="Times New Roman" panose="02020603050405020304" pitchFamily="18" charset="0"/>
                <a:ea typeface="+mn-ea"/>
                <a:cs typeface="Times New Roman" panose="02020603050405020304" pitchFamily="18" charset="0"/>
              </a:rPr>
              <a:t>Buddhavaṃsa</a:t>
            </a:r>
            <a:r>
              <a:rPr lang="en-GB" sz="1100" b="0" i="0" kern="1200" dirty="0">
                <a:solidFill>
                  <a:schemeClr val="tx1"/>
                </a:solidFill>
                <a:effectLst/>
                <a:latin typeface="Times New Roman" panose="02020603050405020304" pitchFamily="18" charset="0"/>
                <a:ea typeface="+mn-ea"/>
                <a:cs typeface="Times New Roman" panose="02020603050405020304" pitchFamily="18" charset="0"/>
              </a:rPr>
              <a:t> is a </a:t>
            </a:r>
            <a:r>
              <a:rPr lang="en-GB" sz="1100" b="0" i="0" kern="1200" dirty="0" err="1">
                <a:solidFill>
                  <a:schemeClr val="tx1"/>
                </a:solidFill>
                <a:effectLst/>
                <a:latin typeface="Times New Roman" panose="02020603050405020304" pitchFamily="18" charset="0"/>
                <a:ea typeface="+mn-ea"/>
                <a:cs typeface="Times New Roman" panose="02020603050405020304" pitchFamily="18" charset="0"/>
              </a:rPr>
              <a:t>Pāli</a:t>
            </a:r>
            <a:r>
              <a:rPr lang="en-GB" sz="1100" b="0" i="0" kern="1200" dirty="0">
                <a:solidFill>
                  <a:schemeClr val="tx1"/>
                </a:solidFill>
                <a:effectLst/>
                <a:latin typeface="Times New Roman" panose="02020603050405020304" pitchFamily="18" charset="0"/>
                <a:ea typeface="+mn-ea"/>
                <a:cs typeface="Times New Roman" panose="02020603050405020304" pitchFamily="18" charset="0"/>
              </a:rPr>
              <a:t> verse text included in the </a:t>
            </a:r>
            <a:r>
              <a:rPr lang="en-GB" sz="1100" b="0" i="0" kern="1200" dirty="0" err="1">
                <a:solidFill>
                  <a:schemeClr val="tx1"/>
                </a:solidFill>
                <a:effectLst/>
                <a:latin typeface="Times New Roman" panose="02020603050405020304" pitchFamily="18" charset="0"/>
                <a:ea typeface="+mn-ea"/>
                <a:cs typeface="Times New Roman" panose="02020603050405020304" pitchFamily="18" charset="0"/>
              </a:rPr>
              <a:t>Theravāda</a:t>
            </a:r>
            <a:r>
              <a:rPr lang="en-GB" sz="1100" b="0" i="0" kern="1200" dirty="0">
                <a:solidFill>
                  <a:schemeClr val="tx1"/>
                </a:solidFill>
                <a:effectLst/>
                <a:latin typeface="Times New Roman" panose="02020603050405020304" pitchFamily="18" charset="0"/>
                <a:ea typeface="+mn-ea"/>
                <a:cs typeface="Times New Roman" panose="02020603050405020304" pitchFamily="18" charset="0"/>
              </a:rPr>
              <a:t> scriptures, though it is one of the later additions, perhaps dating to the 3</a:t>
            </a:r>
            <a:r>
              <a:rPr lang="en-GB" sz="1100" b="0" i="0" kern="1200" baseline="30000" dirty="0">
                <a:solidFill>
                  <a:schemeClr val="tx1"/>
                </a:solidFill>
                <a:effectLst/>
                <a:latin typeface="Times New Roman" panose="02020603050405020304" pitchFamily="18" charset="0"/>
                <a:ea typeface="+mn-ea"/>
                <a:cs typeface="Times New Roman" panose="02020603050405020304" pitchFamily="18" charset="0"/>
              </a:rPr>
              <a:t>rd</a:t>
            </a:r>
            <a:r>
              <a:rPr lang="en-GB" sz="1100" b="0" i="0" kern="1200" dirty="0">
                <a:solidFill>
                  <a:schemeClr val="tx1"/>
                </a:solidFill>
                <a:effectLst/>
                <a:latin typeface="Times New Roman" panose="02020603050405020304" pitchFamily="18" charset="0"/>
                <a:ea typeface="+mn-ea"/>
                <a:cs typeface="Times New Roman" panose="02020603050405020304" pitchFamily="18" charset="0"/>
              </a:rPr>
              <a:t> or 2</a:t>
            </a:r>
            <a:r>
              <a:rPr lang="en-GB" sz="1100" b="0" i="0" kern="1200" baseline="30000" dirty="0">
                <a:solidFill>
                  <a:schemeClr val="tx1"/>
                </a:solidFill>
                <a:effectLst/>
                <a:latin typeface="Times New Roman" panose="02020603050405020304" pitchFamily="18" charset="0"/>
                <a:ea typeface="+mn-ea"/>
                <a:cs typeface="Times New Roman" panose="02020603050405020304" pitchFamily="18" charset="0"/>
              </a:rPr>
              <a:t>nd</a:t>
            </a:r>
            <a:r>
              <a:rPr lang="en-GB" sz="1100" b="0" i="0" kern="1200" dirty="0">
                <a:solidFill>
                  <a:schemeClr val="tx1"/>
                </a:solidFill>
                <a:effectLst/>
                <a:latin typeface="Times New Roman" panose="02020603050405020304" pitchFamily="18" charset="0"/>
                <a:ea typeface="+mn-ea"/>
                <a:cs typeface="Times New Roman" panose="02020603050405020304" pitchFamily="18" charset="0"/>
              </a:rPr>
              <a:t> centuries BCE.</a:t>
            </a:r>
          </a:p>
          <a:p>
            <a:pPr algn="just"/>
            <a:r>
              <a:rPr lang="en-GB" sz="1100" b="0" i="0" kern="1200" dirty="0">
                <a:solidFill>
                  <a:schemeClr val="tx1"/>
                </a:solidFill>
                <a:effectLst/>
                <a:latin typeface="Times New Roman" panose="02020603050405020304" pitchFamily="18" charset="0"/>
                <a:ea typeface="+mn-ea"/>
                <a:cs typeface="Times New Roman" panose="02020603050405020304" pitchFamily="18" charset="0"/>
              </a:rPr>
              <a:t>The translation is taken from Horner, I. B. (trans.). 1975.</a:t>
            </a:r>
            <a:r>
              <a:rPr lang="en-GB" sz="1100" b="0" i="1" kern="1200" dirty="0">
                <a:solidFill>
                  <a:schemeClr val="tx1"/>
                </a:solidFill>
                <a:effectLst/>
                <a:latin typeface="Times New Roman" panose="02020603050405020304" pitchFamily="18" charset="0"/>
                <a:ea typeface="+mn-ea"/>
                <a:cs typeface="Times New Roman" panose="02020603050405020304" pitchFamily="18" charset="0"/>
              </a:rPr>
              <a:t> The Minor Anthologies of the Pali Canon, Part III: Chronicle of Buddhas (</a:t>
            </a:r>
            <a:r>
              <a:rPr lang="en-GB" sz="1100" b="0" i="1" kern="1200" dirty="0" err="1">
                <a:solidFill>
                  <a:schemeClr val="tx1"/>
                </a:solidFill>
                <a:effectLst/>
                <a:latin typeface="Times New Roman" panose="02020603050405020304" pitchFamily="18" charset="0"/>
                <a:ea typeface="+mn-ea"/>
                <a:cs typeface="Times New Roman" panose="02020603050405020304" pitchFamily="18" charset="0"/>
              </a:rPr>
              <a:t>Buddhavaṃsa</a:t>
            </a:r>
            <a:r>
              <a:rPr lang="en-GB" sz="1100" b="0" i="1" kern="1200" dirty="0">
                <a:solidFill>
                  <a:schemeClr val="tx1"/>
                </a:solidFill>
                <a:effectLst/>
                <a:latin typeface="Times New Roman" panose="02020603050405020304" pitchFamily="18" charset="0"/>
                <a:ea typeface="+mn-ea"/>
                <a:cs typeface="Times New Roman" panose="02020603050405020304" pitchFamily="18" charset="0"/>
              </a:rPr>
              <a:t>)</a:t>
            </a:r>
            <a:r>
              <a:rPr lang="en-GB" sz="1100" b="0" i="0" kern="1200" dirty="0">
                <a:solidFill>
                  <a:schemeClr val="tx1"/>
                </a:solidFill>
                <a:effectLst/>
                <a:latin typeface="Times New Roman" panose="02020603050405020304" pitchFamily="18" charset="0"/>
                <a:ea typeface="+mn-ea"/>
                <a:cs typeface="Times New Roman" panose="02020603050405020304" pitchFamily="18" charset="0"/>
              </a:rPr>
              <a:t>. Oxford: Pali Text Society. pp. 9-29.</a:t>
            </a:r>
            <a:endParaRPr lang="en-US" sz="1100" dirty="0">
              <a:latin typeface="Times New Roman" panose="02020603050405020304" pitchFamily="18" charset="0"/>
              <a:cs typeface="Times New Roman" panose="02020603050405020304" pitchFamily="18" charset="0"/>
            </a:endParaRPr>
          </a:p>
          <a:p>
            <a:pPr algn="just"/>
            <a:r>
              <a:rPr lang="en-US" sz="1100" dirty="0">
                <a:latin typeface="Times New Roman" panose="02020603050405020304" pitchFamily="18" charset="0"/>
                <a:cs typeface="Times New Roman" panose="02020603050405020304" pitchFamily="18" charset="0"/>
              </a:rPr>
              <a:t>You can read it here: https://</a:t>
            </a:r>
            <a:r>
              <a:rPr lang="en-US" sz="1100" dirty="0" err="1">
                <a:latin typeface="Times New Roman" panose="02020603050405020304" pitchFamily="18" charset="0"/>
                <a:cs typeface="Times New Roman" panose="02020603050405020304" pitchFamily="18" charset="0"/>
              </a:rPr>
              <a:t>jatakastories.div.ed.ac.uk</a:t>
            </a:r>
            <a:r>
              <a:rPr lang="en-US" sz="1100" dirty="0">
                <a:latin typeface="Times New Roman" panose="02020603050405020304" pitchFamily="18" charset="0"/>
                <a:cs typeface="Times New Roman" panose="02020603050405020304" pitchFamily="18" charset="0"/>
              </a:rPr>
              <a:t>/stories-in-text/buddhavamsa-2/</a:t>
            </a:r>
          </a:p>
          <a:p>
            <a:pPr algn="just"/>
            <a:endParaRPr lang="en-US" sz="1100" dirty="0">
              <a:latin typeface="Times New Roman" panose="02020603050405020304" pitchFamily="18" charset="0"/>
              <a:cs typeface="Times New Roman" panose="02020603050405020304" pitchFamily="18" charset="0"/>
            </a:endParaRPr>
          </a:p>
          <a:p>
            <a:pPr algn="just"/>
            <a:r>
              <a:rPr lang="en-US" sz="1100" dirty="0">
                <a:latin typeface="Times New Roman" panose="02020603050405020304" pitchFamily="18" charset="0"/>
                <a:cs typeface="Times New Roman" panose="02020603050405020304" pitchFamily="18" charset="0"/>
              </a:rPr>
              <a:t>Image: 2</a:t>
            </a:r>
            <a:r>
              <a:rPr lang="en-US" sz="1100" baseline="30000" dirty="0">
                <a:latin typeface="Times New Roman" panose="02020603050405020304" pitchFamily="18" charset="0"/>
                <a:cs typeface="Times New Roman" panose="02020603050405020304" pitchFamily="18" charset="0"/>
              </a:rPr>
              <a:t>nd</a:t>
            </a:r>
            <a:r>
              <a:rPr lang="en-US" sz="1100" dirty="0">
                <a:latin typeface="Times New Roman" panose="02020603050405020304" pitchFamily="18" charset="0"/>
                <a:cs typeface="Times New Roman" panose="02020603050405020304" pitchFamily="18" charset="0"/>
              </a:rPr>
              <a:t> century schist relief from the Swat Valley (ancient </a:t>
            </a:r>
            <a:r>
              <a:rPr lang="en-US" sz="1100" dirty="0" err="1">
                <a:latin typeface="Times New Roman" panose="02020603050405020304" pitchFamily="18" charset="0"/>
                <a:cs typeface="Times New Roman" panose="02020603050405020304" pitchFamily="18" charset="0"/>
              </a:rPr>
              <a:t>Gandhara</a:t>
            </a:r>
            <a:r>
              <a:rPr lang="en-US" sz="1100" dirty="0">
                <a:latin typeface="Times New Roman" panose="02020603050405020304" pitchFamily="18" charset="0"/>
                <a:cs typeface="Times New Roman" panose="02020603050405020304" pitchFamily="18" charset="0"/>
              </a:rPr>
              <a:t>, present-day Pakistan).</a:t>
            </a:r>
          </a:p>
          <a:p>
            <a:pPr algn="just"/>
            <a:r>
              <a:rPr lang="en-GB" sz="1100" b="0" i="0" kern="1200" dirty="0">
                <a:solidFill>
                  <a:schemeClr val="tx1"/>
                </a:solidFill>
                <a:effectLst/>
                <a:latin typeface="Times New Roman" panose="02020603050405020304" pitchFamily="18" charset="0"/>
                <a:ea typeface="+mn-ea"/>
                <a:cs typeface="Times New Roman" panose="02020603050405020304" pitchFamily="18" charset="0"/>
              </a:rPr>
              <a:t>Image in the public domain courtesy of the Metropolitan Museum of Art, New York, where it is accession number 1998.491</a:t>
            </a:r>
          </a:p>
          <a:p>
            <a:pPr algn="just"/>
            <a:r>
              <a:rPr lang="en-US" sz="1100" dirty="0">
                <a:latin typeface="Times New Roman" panose="02020603050405020304" pitchFamily="18" charset="0"/>
                <a:cs typeface="Times New Roman" panose="02020603050405020304" pitchFamily="18" charset="0"/>
              </a:rPr>
              <a:t>https://</a:t>
            </a:r>
            <a:r>
              <a:rPr lang="en-US" sz="1100" dirty="0" err="1">
                <a:latin typeface="Times New Roman" panose="02020603050405020304" pitchFamily="18" charset="0"/>
                <a:cs typeface="Times New Roman" panose="02020603050405020304" pitchFamily="18" charset="0"/>
              </a:rPr>
              <a:t>www.metmuseum.org</a:t>
            </a:r>
            <a:r>
              <a:rPr lang="en-US" sz="1100" dirty="0">
                <a:latin typeface="Times New Roman" panose="02020603050405020304" pitchFamily="18" charset="0"/>
                <a:cs typeface="Times New Roman" panose="02020603050405020304" pitchFamily="18" charset="0"/>
              </a:rPr>
              <a:t>/art/collection/search/49809?ft=</a:t>
            </a:r>
            <a:r>
              <a:rPr lang="en-US" sz="1100" dirty="0" err="1">
                <a:latin typeface="Times New Roman" panose="02020603050405020304" pitchFamily="18" charset="0"/>
                <a:cs typeface="Times New Roman" panose="02020603050405020304" pitchFamily="18" charset="0"/>
              </a:rPr>
              <a:t>dipankara&amp;amp;offset</a:t>
            </a:r>
            <a:r>
              <a:rPr lang="en-US" sz="1100" dirty="0">
                <a:latin typeface="Times New Roman" panose="02020603050405020304" pitchFamily="18" charset="0"/>
                <a:cs typeface="Times New Roman" panose="02020603050405020304" pitchFamily="18" charset="0"/>
              </a:rPr>
              <a:t>=0&amp;amp;rpp=40&amp;amp;pos=3</a:t>
            </a:r>
          </a:p>
          <a:p>
            <a:pPr algn="just"/>
            <a:endParaRPr lang="en-US" sz="1100" dirty="0">
              <a:latin typeface="Times New Roman" panose="02020603050405020304" pitchFamily="18" charset="0"/>
              <a:cs typeface="Times New Roman" panose="02020603050405020304" pitchFamily="18" charset="0"/>
            </a:endParaRPr>
          </a:p>
          <a:p>
            <a:pPr algn="just"/>
            <a:r>
              <a:rPr lang="en-US" sz="1100" dirty="0">
                <a:latin typeface="Times New Roman" panose="02020603050405020304" pitchFamily="18" charset="0"/>
                <a:cs typeface="Times New Roman" panose="02020603050405020304" pitchFamily="18" charset="0"/>
              </a:rPr>
              <a:t>Scottish teachers might be interested to see that there is a similar image in the NMS collection: </a:t>
            </a:r>
          </a:p>
          <a:p>
            <a:pPr algn="just"/>
            <a:r>
              <a:rPr lang="en-US" sz="1100" dirty="0">
                <a:latin typeface="Times New Roman" panose="02020603050405020304" pitchFamily="18" charset="0"/>
                <a:cs typeface="Times New Roman" panose="02020603050405020304" pitchFamily="18" charset="0"/>
              </a:rPr>
              <a:t>https://</a:t>
            </a:r>
            <a:r>
              <a:rPr lang="en-US" sz="1100" dirty="0" err="1">
                <a:latin typeface="Times New Roman" panose="02020603050405020304" pitchFamily="18" charset="0"/>
                <a:cs typeface="Times New Roman" panose="02020603050405020304" pitchFamily="18" charset="0"/>
              </a:rPr>
              <a:t>www.nms.ac.uk</a:t>
            </a:r>
            <a:r>
              <a:rPr lang="en-US" sz="1100" dirty="0">
                <a:latin typeface="Times New Roman" panose="02020603050405020304" pitchFamily="18" charset="0"/>
                <a:cs typeface="Times New Roman" panose="02020603050405020304" pitchFamily="18" charset="0"/>
              </a:rPr>
              <a:t>/explore-our-collections/collection-search-results/?</a:t>
            </a:r>
            <a:r>
              <a:rPr lang="en-US" sz="1100" dirty="0" err="1">
                <a:latin typeface="Times New Roman" panose="02020603050405020304" pitchFamily="18" charset="0"/>
                <a:cs typeface="Times New Roman" panose="02020603050405020304" pitchFamily="18" charset="0"/>
              </a:rPr>
              <a:t>item_id</a:t>
            </a:r>
            <a:r>
              <a:rPr lang="en-US" sz="1100" dirty="0">
                <a:latin typeface="Times New Roman" panose="02020603050405020304" pitchFamily="18" charset="0"/>
                <a:cs typeface="Times New Roman" panose="02020603050405020304" pitchFamily="18" charset="0"/>
              </a:rPr>
              <a:t>=368961</a:t>
            </a:r>
          </a:p>
          <a:p>
            <a:pPr algn="just"/>
            <a:r>
              <a:rPr lang="en-US" sz="1100" dirty="0">
                <a:latin typeface="Times New Roman" panose="02020603050405020304" pitchFamily="18" charset="0"/>
                <a:cs typeface="Times New Roman" panose="02020603050405020304" pitchFamily="18" charset="0"/>
              </a:rPr>
              <a:t>And you can read more about it, and the story, here: https://</a:t>
            </a:r>
            <a:r>
              <a:rPr lang="en-US" sz="1100" dirty="0" err="1">
                <a:latin typeface="Times New Roman" panose="02020603050405020304" pitchFamily="18" charset="0"/>
                <a:cs typeface="Times New Roman" panose="02020603050405020304" pitchFamily="18" charset="0"/>
              </a:rPr>
              <a:t>blogs.ed.ac.uk</a:t>
            </a:r>
            <a:r>
              <a:rPr lang="en-US" sz="1100" dirty="0">
                <a:latin typeface="Times New Roman" panose="02020603050405020304" pitchFamily="18" charset="0"/>
                <a:cs typeface="Times New Roman" panose="02020603050405020304" pitchFamily="18" charset="0"/>
              </a:rPr>
              <a:t>/</a:t>
            </a:r>
            <a:r>
              <a:rPr lang="en-US" sz="1100" dirty="0" err="1">
                <a:latin typeface="Times New Roman" panose="02020603050405020304" pitchFamily="18" charset="0"/>
                <a:cs typeface="Times New Roman" panose="02020603050405020304" pitchFamily="18" charset="0"/>
              </a:rPr>
              <a:t>teachingbuddhism</a:t>
            </a:r>
            <a:r>
              <a:rPr lang="en-US" sz="1100" dirty="0">
                <a:latin typeface="Times New Roman" panose="02020603050405020304" pitchFamily="18" charset="0"/>
                <a:cs typeface="Times New Roman" panose="02020603050405020304" pitchFamily="18" charset="0"/>
              </a:rPr>
              <a:t>/2020/04/06/taking-the-buddha-vow-an-image-from-the-</a:t>
            </a:r>
            <a:r>
              <a:rPr lang="en-US" sz="1100" dirty="0" err="1">
                <a:latin typeface="Times New Roman" panose="02020603050405020304" pitchFamily="18" charset="0"/>
                <a:cs typeface="Times New Roman" panose="02020603050405020304" pitchFamily="18" charset="0"/>
              </a:rPr>
              <a:t>nms</a:t>
            </a:r>
            <a:r>
              <a:rPr lang="en-US" sz="1100"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B32780A0-D075-5944-8254-9C42E1ED32DA}" type="slidenum">
              <a:rPr lang="en-US" smtClean="0"/>
              <a:t>3</a:t>
            </a:fld>
            <a:endParaRPr lang="en-US"/>
          </a:p>
        </p:txBody>
      </p:sp>
    </p:spTree>
    <p:extLst>
      <p:ext uri="{BB962C8B-B14F-4D97-AF65-F5344CB8AC3E}">
        <p14:creationId xmlns:p14="http://schemas.microsoft.com/office/powerpoint/2010/main" val="2588898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200" b="0" i="0" kern="1200" dirty="0">
                <a:solidFill>
                  <a:schemeClr val="tx1"/>
                </a:solidFill>
                <a:effectLst/>
                <a:latin typeface="Times New Roman" panose="02020603050405020304" pitchFamily="18" charset="0"/>
                <a:ea typeface="+mn-ea"/>
                <a:cs typeface="Times New Roman" panose="02020603050405020304" pitchFamily="18" charset="0"/>
              </a:rPr>
              <a:t>The translation is taken from Horner, I. B. (trans.). 1975.</a:t>
            </a:r>
            <a:r>
              <a:rPr lang="en-GB" sz="1200" b="0" i="1" kern="1200" dirty="0">
                <a:solidFill>
                  <a:schemeClr val="tx1"/>
                </a:solidFill>
                <a:effectLst/>
                <a:latin typeface="Times New Roman" panose="02020603050405020304" pitchFamily="18" charset="0"/>
                <a:ea typeface="+mn-ea"/>
                <a:cs typeface="Times New Roman" panose="02020603050405020304" pitchFamily="18" charset="0"/>
              </a:rPr>
              <a:t> The Minor Anthologies of the Pali Canon, Part III: Chronicle of Buddhas (</a:t>
            </a:r>
            <a:r>
              <a:rPr lang="en-GB" sz="1200" b="0" i="1" kern="1200" dirty="0" err="1">
                <a:solidFill>
                  <a:schemeClr val="tx1"/>
                </a:solidFill>
                <a:effectLst/>
                <a:latin typeface="Times New Roman" panose="02020603050405020304" pitchFamily="18" charset="0"/>
                <a:ea typeface="+mn-ea"/>
                <a:cs typeface="Times New Roman" panose="02020603050405020304" pitchFamily="18" charset="0"/>
              </a:rPr>
              <a:t>Buddhavaṃsa</a:t>
            </a:r>
            <a:r>
              <a:rPr lang="en-GB" sz="1200" b="0" i="1" kern="1200" dirty="0">
                <a:solidFill>
                  <a:schemeClr val="tx1"/>
                </a:solidFill>
                <a:effectLst/>
                <a:latin typeface="Times New Roman" panose="02020603050405020304" pitchFamily="18" charset="0"/>
                <a:ea typeface="+mn-ea"/>
                <a:cs typeface="Times New Roman" panose="02020603050405020304" pitchFamily="18" charset="0"/>
              </a:rPr>
              <a:t>)</a:t>
            </a:r>
            <a:r>
              <a:rPr lang="en-GB" sz="1200" b="0" i="0" kern="1200" dirty="0">
                <a:solidFill>
                  <a:schemeClr val="tx1"/>
                </a:solidFill>
                <a:effectLst/>
                <a:latin typeface="Times New Roman" panose="02020603050405020304" pitchFamily="18" charset="0"/>
                <a:ea typeface="+mn-ea"/>
                <a:cs typeface="Times New Roman" panose="02020603050405020304" pitchFamily="18" charset="0"/>
              </a:rPr>
              <a:t>. Oxford: Pali Text Society. pp. 9-29.</a:t>
            </a: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You can read it here: https://</a:t>
            </a:r>
            <a:r>
              <a:rPr lang="en-US" dirty="0" err="1">
                <a:latin typeface="Times New Roman" panose="02020603050405020304" pitchFamily="18" charset="0"/>
                <a:cs typeface="Times New Roman" panose="02020603050405020304" pitchFamily="18" charset="0"/>
              </a:rPr>
              <a:t>jatakastories.div.ed.ac.uk</a:t>
            </a:r>
            <a:r>
              <a:rPr lang="en-US" dirty="0">
                <a:latin typeface="Times New Roman" panose="02020603050405020304" pitchFamily="18" charset="0"/>
                <a:cs typeface="Times New Roman" panose="02020603050405020304" pitchFamily="18" charset="0"/>
              </a:rPr>
              <a:t>/stories-in-text/buddhavamsa-2/</a:t>
            </a:r>
          </a:p>
          <a:p>
            <a:endParaRPr lang="en-US" dirty="0"/>
          </a:p>
        </p:txBody>
      </p:sp>
      <p:sp>
        <p:nvSpPr>
          <p:cNvPr id="4" name="Slide Number Placeholder 3"/>
          <p:cNvSpPr>
            <a:spLocks noGrp="1"/>
          </p:cNvSpPr>
          <p:nvPr>
            <p:ph type="sldNum" sz="quarter" idx="5"/>
          </p:nvPr>
        </p:nvSpPr>
        <p:spPr/>
        <p:txBody>
          <a:bodyPr/>
          <a:lstStyle/>
          <a:p>
            <a:fld id="{B32780A0-D075-5944-8254-9C42E1ED32DA}" type="slidenum">
              <a:rPr lang="en-US" smtClean="0"/>
              <a:t>4</a:t>
            </a:fld>
            <a:endParaRPr lang="en-US"/>
          </a:p>
        </p:txBody>
      </p:sp>
    </p:spTree>
    <p:extLst>
      <p:ext uri="{BB962C8B-B14F-4D97-AF65-F5344CB8AC3E}">
        <p14:creationId xmlns:p14="http://schemas.microsoft.com/office/powerpoint/2010/main" val="2834730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For the earliest account of the past buddha </a:t>
            </a:r>
            <a:r>
              <a:rPr lang="en-US" dirty="0" err="1">
                <a:latin typeface="Times New Roman" panose="02020603050405020304" pitchFamily="18" charset="0"/>
                <a:cs typeface="Times New Roman" panose="02020603050405020304" pitchFamily="18" charset="0"/>
              </a:rPr>
              <a:t>Vipassi</a:t>
            </a:r>
            <a:r>
              <a:rPr lang="en-US" dirty="0">
                <a:latin typeface="Times New Roman" panose="02020603050405020304" pitchFamily="18" charset="0"/>
                <a:cs typeface="Times New Roman" panose="02020603050405020304" pitchFamily="18" charset="0"/>
              </a:rPr>
              <a:t>, alongside brief mention of the other buddhas in the set of six, in the </a:t>
            </a:r>
            <a:r>
              <a:rPr lang="en-US" dirty="0" err="1">
                <a:latin typeface="Times New Roman" panose="02020603050405020304" pitchFamily="18" charset="0"/>
                <a:cs typeface="Times New Roman" panose="02020603050405020304" pitchFamily="18" charset="0"/>
              </a:rPr>
              <a:t>Digha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Nikaya</a:t>
            </a:r>
            <a:r>
              <a:rPr lang="en-US" dirty="0">
                <a:latin typeface="Times New Roman" panose="02020603050405020304" pitchFamily="18" charset="0"/>
                <a:cs typeface="Times New Roman" panose="02020603050405020304" pitchFamily="18" charset="0"/>
              </a:rPr>
              <a:t> (Long Discourses) of the Pali canon see</a:t>
            </a:r>
          </a:p>
          <a:p>
            <a:pPr algn="just"/>
            <a:r>
              <a:rPr lang="en-US" dirty="0">
                <a:latin typeface="Times New Roman" panose="02020603050405020304" pitchFamily="18" charset="0"/>
                <a:cs typeface="Times New Roman" panose="02020603050405020304" pitchFamily="18" charset="0"/>
              </a:rPr>
              <a:t>https://</a:t>
            </a:r>
            <a:r>
              <a:rPr lang="en-US" dirty="0" err="1">
                <a:latin typeface="Times New Roman" panose="02020603050405020304" pitchFamily="18" charset="0"/>
                <a:cs typeface="Times New Roman" panose="02020603050405020304" pitchFamily="18" charset="0"/>
              </a:rPr>
              <a:t>suttacentral.net</a:t>
            </a:r>
            <a:r>
              <a:rPr lang="en-US" dirty="0">
                <a:latin typeface="Times New Roman" panose="02020603050405020304" pitchFamily="18" charset="0"/>
                <a:cs typeface="Times New Roman" panose="02020603050405020304" pitchFamily="18" charset="0"/>
              </a:rPr>
              <a:t>/dn14/</a:t>
            </a:r>
            <a:r>
              <a:rPr lang="en-US" dirty="0" err="1">
                <a:latin typeface="Times New Roman" panose="02020603050405020304" pitchFamily="18" charset="0"/>
                <a:cs typeface="Times New Roman" panose="02020603050405020304" pitchFamily="18" charset="0"/>
              </a:rPr>
              <a:t>en</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sujato</a:t>
            </a: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Images:</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Top left: Many buddhas depicted on a stupa at the ancient university site of Nalanda in north India. Photograph: James Hegarty. </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Top middle: Interior of one of the Dambulla caves in Sri Lanka. Photograph Balou46, CC-BA-SA3.0</a:t>
            </a:r>
          </a:p>
          <a:p>
            <a:pPr algn="just"/>
            <a:r>
              <a:rPr lang="en-US" dirty="0">
                <a:latin typeface="Times New Roman" panose="02020603050405020304" pitchFamily="18" charset="0"/>
                <a:cs typeface="Times New Roman" panose="02020603050405020304" pitchFamily="18" charset="0"/>
              </a:rPr>
              <a:t>https://</a:t>
            </a:r>
            <a:r>
              <a:rPr lang="en-US" dirty="0" err="1">
                <a:latin typeface="Times New Roman" panose="02020603050405020304" pitchFamily="18" charset="0"/>
                <a:cs typeface="Times New Roman" panose="02020603050405020304" pitchFamily="18" charset="0"/>
              </a:rPr>
              <a:t>commons.wikimedia.org</a:t>
            </a:r>
            <a:r>
              <a:rPr lang="en-US" dirty="0">
                <a:latin typeface="Times New Roman" panose="02020603050405020304" pitchFamily="18" charset="0"/>
                <a:cs typeface="Times New Roman" panose="02020603050405020304" pitchFamily="18" charset="0"/>
              </a:rPr>
              <a:t>/wiki/File:LK-dambulla-cave-temple-inside-12.jpg</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Bottom: Stupas of past buddhas depicted on a gateway at the Sanchi Stupa. Photograph </a:t>
            </a:r>
            <a:r>
              <a:rPr lang="en-US" dirty="0" err="1">
                <a:latin typeface="Times New Roman" panose="02020603050405020304" pitchFamily="18" charset="0"/>
                <a:cs typeface="Times New Roman" panose="02020603050405020304" pitchFamily="18" charset="0"/>
              </a:rPr>
              <a:t>Dhammajoti</a:t>
            </a:r>
            <a:r>
              <a:rPr lang="en-US" dirty="0">
                <a:latin typeface="Times New Roman" panose="02020603050405020304" pitchFamily="18" charset="0"/>
                <a:cs typeface="Times New Roman" panose="02020603050405020304" pitchFamily="18" charset="0"/>
              </a:rPr>
              <a:t>, CC-BY2.0 https://</a:t>
            </a:r>
            <a:r>
              <a:rPr lang="en-US" dirty="0" err="1">
                <a:latin typeface="Times New Roman" panose="02020603050405020304" pitchFamily="18" charset="0"/>
                <a:cs typeface="Times New Roman" panose="02020603050405020304" pitchFamily="18" charset="0"/>
              </a:rPr>
              <a:t>commons.wikimedia.org</a:t>
            </a:r>
            <a:r>
              <a:rPr lang="en-US" dirty="0">
                <a:latin typeface="Times New Roman" panose="02020603050405020304" pitchFamily="18" charset="0"/>
                <a:cs typeface="Times New Roman" panose="02020603050405020304" pitchFamily="18" charset="0"/>
              </a:rPr>
              <a:t>/wiki/File:022_Stupas_and_Bodhi_Trees_representing_the_Seven_Buddhas_(33772342726).jpg</a:t>
            </a:r>
          </a:p>
          <a:p>
            <a:endParaRPr lang="en-US" dirty="0"/>
          </a:p>
        </p:txBody>
      </p:sp>
      <p:sp>
        <p:nvSpPr>
          <p:cNvPr id="4" name="Slide Number Placeholder 3"/>
          <p:cNvSpPr>
            <a:spLocks noGrp="1"/>
          </p:cNvSpPr>
          <p:nvPr>
            <p:ph type="sldNum" sz="quarter" idx="5"/>
          </p:nvPr>
        </p:nvSpPr>
        <p:spPr/>
        <p:txBody>
          <a:bodyPr/>
          <a:lstStyle/>
          <a:p>
            <a:fld id="{B32780A0-D075-5944-8254-9C42E1ED32DA}" type="slidenum">
              <a:rPr lang="en-US" smtClean="0"/>
              <a:t>5</a:t>
            </a:fld>
            <a:endParaRPr lang="en-US"/>
          </a:p>
        </p:txBody>
      </p:sp>
    </p:spTree>
    <p:extLst>
      <p:ext uri="{BB962C8B-B14F-4D97-AF65-F5344CB8AC3E}">
        <p14:creationId xmlns:p14="http://schemas.microsoft.com/office/powerpoint/2010/main" val="1472071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Images:</a:t>
            </a:r>
          </a:p>
          <a:p>
            <a:pPr algn="just"/>
            <a:endParaRPr lang="en-US" dirty="0">
              <a:latin typeface="Times New Roman" panose="02020603050405020304" pitchFamily="18" charset="0"/>
              <a:cs typeface="Times New Roman" panose="02020603050405020304" pitchFamily="18" charset="0"/>
            </a:endParaRPr>
          </a:p>
          <a:p>
            <a:pPr algn="just"/>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Left: </a:t>
            </a:r>
            <a:r>
              <a:rPr lang="en-GB" sz="1200" b="0" i="0" kern="1200" dirty="0" err="1">
                <a:solidFill>
                  <a:schemeClr val="tx1"/>
                </a:solidFill>
                <a:effectLst/>
                <a:latin typeface="Times New Roman" panose="02020603050405020304" pitchFamily="18" charset="0"/>
                <a:ea typeface="+mn-ea"/>
                <a:cs typeface="Times New Roman" panose="02020603050405020304" pitchFamily="18" charset="0"/>
              </a:rPr>
              <a:t>Bodhgayā</a:t>
            </a:r>
            <a:r>
              <a:rPr lang="en-GB" sz="1200" b="0" i="0" kern="1200" dirty="0">
                <a:solidFill>
                  <a:schemeClr val="tx1"/>
                </a:solidFill>
                <a:effectLst/>
                <a:latin typeface="Times New Roman" panose="02020603050405020304" pitchFamily="18" charset="0"/>
                <a:ea typeface="+mn-ea"/>
                <a:cs typeface="Times New Roman" panose="02020603050405020304" pitchFamily="18" charset="0"/>
              </a:rPr>
              <a:t>, Bihar. Photograph of a Stone Slab with seven Buddhas. The original sculpture in the Indian Museum, Calcutta.</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GB" sz="1200" b="0" i="0" kern="1200" dirty="0">
                <a:solidFill>
                  <a:schemeClr val="tx1"/>
                </a:solidFill>
                <a:effectLst/>
                <a:latin typeface="Times New Roman" panose="02020603050405020304" pitchFamily="18" charset="0"/>
                <a:ea typeface="+mn-ea"/>
                <a:cs typeface="Times New Roman" panose="02020603050405020304" pitchFamily="18" charset="0"/>
              </a:rPr>
              <a:t>Photograph, probably by Joseph David </a:t>
            </a:r>
            <a:r>
              <a:rPr lang="en-GB" sz="1200" b="0" i="0" kern="1200" dirty="0" err="1">
                <a:solidFill>
                  <a:schemeClr val="tx1"/>
                </a:solidFill>
                <a:effectLst/>
                <a:latin typeface="Times New Roman" panose="02020603050405020304" pitchFamily="18" charset="0"/>
                <a:ea typeface="+mn-ea"/>
                <a:cs typeface="Times New Roman" panose="02020603050405020304" pitchFamily="18" charset="0"/>
              </a:rPr>
              <a:t>Beglar</a:t>
            </a:r>
            <a:r>
              <a:rPr lang="en-GB" sz="1200" b="0" i="0" kern="1200" dirty="0">
                <a:solidFill>
                  <a:schemeClr val="tx1"/>
                </a:solidFill>
                <a:effectLst/>
                <a:latin typeface="Times New Roman" panose="02020603050405020304" pitchFamily="18" charset="0"/>
                <a:ea typeface="+mn-ea"/>
                <a:cs typeface="Times New Roman" panose="02020603050405020304" pitchFamily="18" charset="0"/>
              </a:rPr>
              <a:t>, collected by A. Cunningham and acquired by A. W. Franks who bequeathed it to the British Museum in 1897; now numbered 1897,0528,0.32.a. (hence out of copyright and free to use)</a:t>
            </a: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https://</a:t>
            </a:r>
            <a:r>
              <a:rPr lang="en-US" dirty="0" err="1">
                <a:latin typeface="Times New Roman" panose="02020603050405020304" pitchFamily="18" charset="0"/>
                <a:cs typeface="Times New Roman" panose="02020603050405020304" pitchFamily="18" charset="0"/>
              </a:rPr>
              <a:t>zenodo.org</a:t>
            </a:r>
            <a:r>
              <a:rPr lang="en-US" dirty="0">
                <a:latin typeface="Times New Roman" panose="02020603050405020304" pitchFamily="18" charset="0"/>
                <a:cs typeface="Times New Roman" panose="02020603050405020304" pitchFamily="18" charset="0"/>
              </a:rPr>
              <a:t>/record/2551672</a:t>
            </a:r>
            <a:r>
              <a:rPr lang="en-US">
                <a:latin typeface="Times New Roman" panose="02020603050405020304" pitchFamily="18" charset="0"/>
                <a:cs typeface="Times New Roman" panose="02020603050405020304" pitchFamily="18" charset="0"/>
              </a:rPr>
              <a:t>#.Yh3ioJPP2Es</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Right: Ways of depicting </a:t>
            </a:r>
            <a:r>
              <a:rPr lang="en-US" dirty="0" err="1">
                <a:latin typeface="Times New Roman" panose="02020603050405020304" pitchFamily="18" charset="0"/>
                <a:cs typeface="Times New Roman" panose="02020603050405020304" pitchFamily="18" charset="0"/>
              </a:rPr>
              <a:t>Maitreya</a:t>
            </a:r>
            <a:r>
              <a:rPr lang="en-US" dirty="0">
                <a:latin typeface="Times New Roman" panose="02020603050405020304" pitchFamily="18" charset="0"/>
                <a:cs typeface="Times New Roman" panose="02020603050405020304" pitchFamily="18" charset="0"/>
              </a:rPr>
              <a:t> have varied across the Buddhist world, with different indications of his status as future buddha, such as looking like a prince, or reclining on a throne, or – as here – laughing as a symbol of success and happiness. This is a standard example of the depiction, and is in the public domain: https://</a:t>
            </a:r>
            <a:r>
              <a:rPr lang="en-US" dirty="0" err="1">
                <a:latin typeface="Times New Roman" panose="02020603050405020304" pitchFamily="18" charset="0"/>
                <a:cs typeface="Times New Roman" panose="02020603050405020304" pitchFamily="18" charset="0"/>
              </a:rPr>
              <a:t>commons.wikimedia.org</a:t>
            </a:r>
            <a:r>
              <a:rPr lang="en-US" dirty="0">
                <a:latin typeface="Times New Roman" panose="02020603050405020304" pitchFamily="18" charset="0"/>
                <a:cs typeface="Times New Roman" panose="02020603050405020304" pitchFamily="18" charset="0"/>
              </a:rPr>
              <a:t>/wiki/</a:t>
            </a:r>
            <a:r>
              <a:rPr lang="en-US" dirty="0" err="1">
                <a:latin typeface="Times New Roman" panose="02020603050405020304" pitchFamily="18" charset="0"/>
                <a:cs typeface="Times New Roman" panose="02020603050405020304" pitchFamily="18" charset="0"/>
              </a:rPr>
              <a:t>File:Happy_Buddha.jpg</a:t>
            </a: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32780A0-D075-5944-8254-9C42E1ED32DA}" type="slidenum">
              <a:rPr lang="en-US" smtClean="0"/>
              <a:t>6</a:t>
            </a:fld>
            <a:endParaRPr lang="en-US"/>
          </a:p>
        </p:txBody>
      </p:sp>
    </p:spTree>
    <p:extLst>
      <p:ext uri="{BB962C8B-B14F-4D97-AF65-F5344CB8AC3E}">
        <p14:creationId xmlns:p14="http://schemas.microsoft.com/office/powerpoint/2010/main" val="128003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The image is a fourteenth century Chinese depiction of the world, based on traditional Buddhist descriptions of its arrangement. At the centre is the great mountain </a:t>
            </a:r>
            <a:r>
              <a:rPr lang="en-US" dirty="0" err="1">
                <a:latin typeface="Times New Roman" panose="02020603050405020304" pitchFamily="18" charset="0"/>
                <a:cs typeface="Times New Roman" panose="02020603050405020304" pitchFamily="18" charset="0"/>
              </a:rPr>
              <a:t>Sumeru</a:t>
            </a:r>
            <a:r>
              <a:rPr lang="en-US" dirty="0">
                <a:latin typeface="Times New Roman" panose="02020603050405020304" pitchFamily="18" charset="0"/>
                <a:cs typeface="Times New Roman" panose="02020603050405020304" pitchFamily="18" charset="0"/>
              </a:rPr>
              <a:t>, which has a summit wider than its base. In the four directions are four continents; one of which, called </a:t>
            </a:r>
            <a:r>
              <a:rPr lang="en-US" dirty="0" err="1">
                <a:latin typeface="Times New Roman" panose="02020603050405020304" pitchFamily="18" charset="0"/>
                <a:cs typeface="Times New Roman" panose="02020603050405020304" pitchFamily="18" charset="0"/>
              </a:rPr>
              <a:t>Jambudvīpa</a:t>
            </a:r>
            <a:r>
              <a:rPr lang="en-US" dirty="0">
                <a:latin typeface="Times New Roman" panose="02020603050405020304" pitchFamily="18" charset="0"/>
                <a:cs typeface="Times New Roman" panose="02020603050405020304" pitchFamily="18" charset="0"/>
              </a:rPr>
              <a:t>, lies in the south, and is the continent that early Buddhist understands to be the mass of land occupied by the Buddha and every known kingdom (that is, it corresponds to the subcontinent of ‘India’). Although something like this ‘map’ is pervasive in pre-modern Buddhist thought, it very arguably is not so important in terms of Buddhist doctrine, which has as its focus not the shape of the world but the workings of the process of transmigration.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The simple chart on the right represents the range of births that can be taken by beings as they undergo transmigration: one can be human, or a deity, an animal, or otherwise (a ‘hungry ghost’ [</a:t>
            </a:r>
            <a:r>
              <a:rPr lang="en-US" i="1" dirty="0" err="1">
                <a:latin typeface="Times New Roman" panose="02020603050405020304" pitchFamily="18" charset="0"/>
                <a:cs typeface="Times New Roman" panose="02020603050405020304" pitchFamily="18" charset="0"/>
              </a:rPr>
              <a:t>preta</a:t>
            </a:r>
            <a:r>
              <a:rPr lang="en-US" dirty="0">
                <a:latin typeface="Times New Roman" panose="02020603050405020304" pitchFamily="18" charset="0"/>
                <a:cs typeface="Times New Roman" panose="02020603050405020304" pitchFamily="18" charset="0"/>
              </a:rPr>
              <a:t>] or being suffering in a hell [</a:t>
            </a:r>
            <a:r>
              <a:rPr lang="en-US" i="1" dirty="0" err="1">
                <a:latin typeface="Times New Roman" panose="02020603050405020304" pitchFamily="18" charset="0"/>
                <a:cs typeface="Times New Roman" panose="02020603050405020304" pitchFamily="18" charset="0"/>
              </a:rPr>
              <a:t>nāraka</a:t>
            </a:r>
            <a:r>
              <a:rPr lang="en-US" dirty="0">
                <a:latin typeface="Times New Roman" panose="02020603050405020304" pitchFamily="18" charset="0"/>
                <a:cs typeface="Times New Roman" panose="02020603050405020304" pitchFamily="18" charset="0"/>
              </a:rPr>
              <a:t>]). Remember that most forms of Buddhism, and certainly all that existed in India, accept that only </a:t>
            </a:r>
            <a:r>
              <a:rPr lang="en-US" i="1" dirty="0">
                <a:latin typeface="Times New Roman" panose="02020603050405020304" pitchFamily="18" charset="0"/>
                <a:cs typeface="Times New Roman" panose="02020603050405020304" pitchFamily="18" charset="0"/>
              </a:rPr>
              <a:t>one</a:t>
            </a:r>
            <a:r>
              <a:rPr lang="en-US" dirty="0">
                <a:latin typeface="Times New Roman" panose="02020603050405020304" pitchFamily="18" charset="0"/>
                <a:cs typeface="Times New Roman" panose="02020603050405020304" pitchFamily="18" charset="0"/>
              </a:rPr>
              <a:t> buddha can be in the world at a time, by definition, because a buddha’s function is the reintroduction of the Dharma to the world when it has been absent. The is necessarily a great gap between the appearance of buddhas, seeing as the Dharma must be completely lost or forgotten when another emerges.</a:t>
            </a:r>
          </a:p>
        </p:txBody>
      </p:sp>
      <p:sp>
        <p:nvSpPr>
          <p:cNvPr id="4" name="Slide Number Placeholder 3"/>
          <p:cNvSpPr>
            <a:spLocks noGrp="1"/>
          </p:cNvSpPr>
          <p:nvPr>
            <p:ph type="sldNum" sz="quarter" idx="5"/>
          </p:nvPr>
        </p:nvSpPr>
        <p:spPr/>
        <p:txBody>
          <a:bodyPr/>
          <a:lstStyle/>
          <a:p>
            <a:fld id="{B32780A0-D075-5944-8254-9C42E1ED32DA}" type="slidenum">
              <a:rPr lang="en-US" smtClean="0"/>
              <a:t>7</a:t>
            </a:fld>
            <a:endParaRPr lang="en-US"/>
          </a:p>
        </p:txBody>
      </p:sp>
    </p:spTree>
    <p:extLst>
      <p:ext uri="{BB962C8B-B14F-4D97-AF65-F5344CB8AC3E}">
        <p14:creationId xmlns:p14="http://schemas.microsoft.com/office/powerpoint/2010/main" val="1240481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The slide attempts to communicate how Mahāyāna Buddhist cosmography reimagines rebirth. Not only can one be born as a human, deity, animal or otherwise in our world, or often ‘world-system), but one can be reborn in one of immeasurable </a:t>
            </a:r>
            <a:r>
              <a:rPr lang="en-US" i="1" dirty="0">
                <a:latin typeface="Times New Roman" panose="02020603050405020304" pitchFamily="18" charset="0"/>
                <a:cs typeface="Times New Roman" panose="02020603050405020304" pitchFamily="18" charset="0"/>
              </a:rPr>
              <a:t>other</a:t>
            </a:r>
            <a:r>
              <a:rPr lang="en-US" dirty="0">
                <a:latin typeface="Times New Roman" panose="02020603050405020304" pitchFamily="18" charset="0"/>
                <a:cs typeface="Times New Roman" panose="02020603050405020304" pitchFamily="18" charset="0"/>
              </a:rPr>
              <a:t> world-systems that have a similar structure but are nonetheless different.</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Remembering that there can be only one buddha in the world at a time, and that a buddha emerges only when the Dharma has been forgotten, the postulation of </a:t>
            </a:r>
            <a:r>
              <a:rPr lang="en-US" i="1" dirty="0">
                <a:latin typeface="Times New Roman" panose="02020603050405020304" pitchFamily="18" charset="0"/>
                <a:cs typeface="Times New Roman" panose="02020603050405020304" pitchFamily="18" charset="0"/>
              </a:rPr>
              <a:t>many</a:t>
            </a:r>
            <a:r>
              <a:rPr lang="en-US" dirty="0">
                <a:latin typeface="Times New Roman" panose="02020603050405020304" pitchFamily="18" charset="0"/>
                <a:cs typeface="Times New Roman" panose="02020603050405020304" pitchFamily="18" charset="0"/>
              </a:rPr>
              <a:t> worlds allows for two related ideas: 1) a bodhisattva, on the path to becoming a buddha, could become a buddha in </a:t>
            </a:r>
            <a:r>
              <a:rPr lang="en-US" i="1" dirty="0">
                <a:latin typeface="Times New Roman" panose="02020603050405020304" pitchFamily="18" charset="0"/>
                <a:cs typeface="Times New Roman" panose="02020603050405020304" pitchFamily="18" charset="0"/>
              </a:rPr>
              <a:t>another</a:t>
            </a:r>
            <a:r>
              <a:rPr lang="en-US" dirty="0">
                <a:latin typeface="Times New Roman" panose="02020603050405020304" pitchFamily="18" charset="0"/>
                <a:cs typeface="Times New Roman" panose="02020603050405020304" pitchFamily="18" charset="0"/>
              </a:rPr>
              <a:t> world, much faster than if there were only our world, and 2) many other worlds must be home to buddhas teaching at this very moment, under whose instruction one could make much faster progress in the direction of complete awakening oneself. These developments are obvious reassurances in Mahāyāna thought: although the path of the bodhisattva is long and arduous, it is less arduous than it would be if there were indeed only a single world-system.</a:t>
            </a:r>
          </a:p>
        </p:txBody>
      </p:sp>
      <p:sp>
        <p:nvSpPr>
          <p:cNvPr id="4" name="Slide Number Placeholder 3"/>
          <p:cNvSpPr>
            <a:spLocks noGrp="1"/>
          </p:cNvSpPr>
          <p:nvPr>
            <p:ph type="sldNum" sz="quarter" idx="5"/>
          </p:nvPr>
        </p:nvSpPr>
        <p:spPr/>
        <p:txBody>
          <a:bodyPr/>
          <a:lstStyle/>
          <a:p>
            <a:fld id="{B32780A0-D075-5944-8254-9C42E1ED32DA}" type="slidenum">
              <a:rPr lang="en-US" smtClean="0"/>
              <a:t>8</a:t>
            </a:fld>
            <a:endParaRPr lang="en-US"/>
          </a:p>
        </p:txBody>
      </p:sp>
    </p:spTree>
    <p:extLst>
      <p:ext uri="{BB962C8B-B14F-4D97-AF65-F5344CB8AC3E}">
        <p14:creationId xmlns:p14="http://schemas.microsoft.com/office/powerpoint/2010/main" val="1743412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The image is in the public domain and can be freely used (https://</a:t>
            </a:r>
            <a:r>
              <a:rPr lang="en-US" dirty="0" err="1">
                <a:latin typeface="Times New Roman" panose="02020603050405020304" pitchFamily="18" charset="0"/>
                <a:cs typeface="Times New Roman" panose="02020603050405020304" pitchFamily="18" charset="0"/>
              </a:rPr>
              <a:t>commons.wikimedia.org</a:t>
            </a:r>
            <a:r>
              <a:rPr lang="en-US" dirty="0">
                <a:latin typeface="Times New Roman" panose="02020603050405020304" pitchFamily="18" charset="0"/>
                <a:cs typeface="Times New Roman" panose="02020603050405020304" pitchFamily="18" charset="0"/>
              </a:rPr>
              <a:t>/wiki/File:%27Amitabha_in_Sukhavati_Paradise%27,_Tibetan,_circa_1700,_San_Antonio_Museum_of_Art.jpg).</a:t>
            </a:r>
          </a:p>
          <a:p>
            <a:pPr algn="just"/>
            <a:r>
              <a:rPr lang="en-US" dirty="0">
                <a:latin typeface="Times New Roman" panose="02020603050405020304" pitchFamily="18" charset="0"/>
                <a:cs typeface="Times New Roman" panose="02020603050405020304" pitchFamily="18" charset="0"/>
              </a:rPr>
              <a:t>It depicts the Buddha </a:t>
            </a:r>
            <a:r>
              <a:rPr lang="en-US" dirty="0" err="1">
                <a:latin typeface="Times New Roman" panose="02020603050405020304" pitchFamily="18" charset="0"/>
                <a:cs typeface="Times New Roman" panose="02020603050405020304" pitchFamily="18" charset="0"/>
              </a:rPr>
              <a:t>Amitābha</a:t>
            </a:r>
            <a:r>
              <a:rPr lang="en-US" dirty="0">
                <a:latin typeface="Times New Roman" panose="02020603050405020304" pitchFamily="18" charset="0"/>
                <a:cs typeface="Times New Roman" panose="02020603050405020304" pitchFamily="18" charset="0"/>
              </a:rPr>
              <a:t> (or </a:t>
            </a:r>
            <a:r>
              <a:rPr lang="en-US" dirty="0" err="1">
                <a:latin typeface="Times New Roman" panose="02020603050405020304" pitchFamily="18" charset="0"/>
                <a:cs typeface="Times New Roman" panose="02020603050405020304" pitchFamily="18" charset="0"/>
              </a:rPr>
              <a:t>Amitāyus</a:t>
            </a:r>
            <a:r>
              <a:rPr lang="en-US" dirty="0">
                <a:latin typeface="Times New Roman" panose="02020603050405020304" pitchFamily="18" charset="0"/>
                <a:cs typeface="Times New Roman" panose="02020603050405020304" pitchFamily="18" charset="0"/>
              </a:rPr>
              <a:t> – both names are used for this same figure) in the world in which he teaches, that is his ‘buddha-field’ (</a:t>
            </a:r>
            <a:r>
              <a:rPr lang="en-US" i="1" dirty="0" err="1">
                <a:latin typeface="Times New Roman" panose="02020603050405020304" pitchFamily="18" charset="0"/>
                <a:cs typeface="Times New Roman" panose="02020603050405020304" pitchFamily="18" charset="0"/>
              </a:rPr>
              <a:t>buddhakṣetra</a:t>
            </a:r>
            <a:r>
              <a:rPr lang="en-US" dirty="0">
                <a:latin typeface="Times New Roman" panose="02020603050405020304" pitchFamily="18" charset="0"/>
                <a:cs typeface="Times New Roman" panose="02020603050405020304" pitchFamily="18" charset="0"/>
              </a:rPr>
              <a:t>), called </a:t>
            </a:r>
            <a:r>
              <a:rPr lang="en-US" dirty="0" err="1">
                <a:latin typeface="Times New Roman" panose="02020603050405020304" pitchFamily="18" charset="0"/>
                <a:cs typeface="Times New Roman" panose="02020603050405020304" pitchFamily="18" charset="0"/>
              </a:rPr>
              <a:t>Sukhāvatī</a:t>
            </a:r>
            <a:r>
              <a:rPr lang="en-US" dirty="0">
                <a:latin typeface="Times New Roman" panose="02020603050405020304" pitchFamily="18" charset="0"/>
                <a:cs typeface="Times New Roman" panose="02020603050405020304" pitchFamily="18" charset="0"/>
              </a:rPr>
              <a:t> or ‘the Land of Bliss.</a:t>
            </a:r>
          </a:p>
          <a:p>
            <a:pPr algn="just"/>
            <a:r>
              <a:rPr lang="en-US" dirty="0">
                <a:latin typeface="Times New Roman" panose="02020603050405020304" pitchFamily="18" charset="0"/>
                <a:cs typeface="Times New Roman" panose="02020603050405020304" pitchFamily="18" charset="0"/>
              </a:rPr>
              <a:t>The English expression ‘Pure Land’ comes from a Chinese rendering of </a:t>
            </a:r>
            <a:r>
              <a:rPr lang="en-US" dirty="0" err="1">
                <a:latin typeface="Times New Roman" panose="02020603050405020304" pitchFamily="18" charset="0"/>
                <a:cs typeface="Times New Roman" panose="02020603050405020304" pitchFamily="18" charset="0"/>
              </a:rPr>
              <a:t>Sukhāvatī</a:t>
            </a:r>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jingtu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淨土</a:t>
            </a:r>
            <a:r>
              <a:rPr lang="en-US" dirty="0">
                <a:latin typeface="Times New Roman" panose="02020603050405020304" pitchFamily="18" charset="0"/>
                <a:cs typeface="Times New Roman" panose="02020603050405020304" pitchFamily="18" charset="0"/>
              </a:rPr>
              <a:t>); the earlier, Indian notion of a ‘buddha-field’ refers to whatever world a buddha presides over as teacher (one might say his ‘domain’). </a:t>
            </a:r>
            <a:r>
              <a:rPr lang="en-US" dirty="0" err="1">
                <a:latin typeface="Times New Roman" panose="02020603050405020304" pitchFamily="18" charset="0"/>
                <a:cs typeface="Times New Roman" panose="02020603050405020304" pitchFamily="18" charset="0"/>
              </a:rPr>
              <a:t>Sukhāvatī</a:t>
            </a:r>
            <a:r>
              <a:rPr lang="en-US" dirty="0">
                <a:latin typeface="Times New Roman" panose="02020603050405020304" pitchFamily="18" charset="0"/>
                <a:cs typeface="Times New Roman" panose="02020603050405020304" pitchFamily="18" charset="0"/>
              </a:rPr>
              <a:t> is an example of a buddha-field that is supposed to have been made particularly pleasant due to </a:t>
            </a:r>
            <a:r>
              <a:rPr lang="en-US" dirty="0" err="1">
                <a:latin typeface="Times New Roman" panose="02020603050405020304" pitchFamily="18" charset="0"/>
                <a:cs typeface="Times New Roman" panose="02020603050405020304" pitchFamily="18" charset="0"/>
              </a:rPr>
              <a:t>Amitābha’s</a:t>
            </a:r>
            <a:r>
              <a:rPr lang="en-US" dirty="0">
                <a:latin typeface="Times New Roman" panose="02020603050405020304" pitchFamily="18" charset="0"/>
                <a:cs typeface="Times New Roman" panose="02020603050405020304" pitchFamily="18" charset="0"/>
              </a:rPr>
              <a:t> power, hence it is ‘pure’ as a result of that buddha’s actions.</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passage of text, form one version of the Mahāyānist </a:t>
            </a:r>
            <a:r>
              <a:rPr lang="en-US" i="1" dirty="0" err="1">
                <a:latin typeface="Times New Roman" panose="02020603050405020304" pitchFamily="18" charset="0"/>
                <a:cs typeface="Times New Roman" panose="02020603050405020304" pitchFamily="18" charset="0"/>
              </a:rPr>
              <a:t>Sukhāvatīvyūha-sūtra</a:t>
            </a:r>
            <a:r>
              <a:rPr lang="en-US" i="1" dirty="0">
                <a:latin typeface="Times New Roman" panose="02020603050405020304" pitchFamily="18" charset="0"/>
                <a:cs typeface="Times New Roman" panose="02020603050405020304" pitchFamily="18" charset="0"/>
              </a:rPr>
              <a:t> </a:t>
            </a:r>
            <a:r>
              <a:rPr lang="en-US" i="0" dirty="0">
                <a:latin typeface="Times New Roman" panose="02020603050405020304" pitchFamily="18" charset="0"/>
                <a:cs typeface="Times New Roman" panose="02020603050405020304" pitchFamily="18" charset="0"/>
              </a:rPr>
              <a:t>(‘the Discourse on the Arrangement of the Land of Bliss’), comes from the beginning of the discourse, in which it is ‘our’ buddha, </a:t>
            </a:r>
            <a:r>
              <a:rPr lang="en-US" i="0" dirty="0" err="1">
                <a:latin typeface="Times New Roman" panose="02020603050405020304" pitchFamily="18" charset="0"/>
                <a:cs typeface="Times New Roman" panose="02020603050405020304" pitchFamily="18" charset="0"/>
              </a:rPr>
              <a:t>Śākyamuni</a:t>
            </a:r>
            <a:r>
              <a:rPr lang="en-US" i="0" dirty="0">
                <a:latin typeface="Times New Roman" panose="02020603050405020304" pitchFamily="18" charset="0"/>
                <a:cs typeface="Times New Roman" panose="02020603050405020304" pitchFamily="18" charset="0"/>
              </a:rPr>
              <a:t>, who reports at length and in detail the attributes of </a:t>
            </a:r>
            <a:r>
              <a:rPr lang="en-US" i="0" dirty="0" err="1">
                <a:latin typeface="Times New Roman" panose="02020603050405020304" pitchFamily="18" charset="0"/>
                <a:cs typeface="Times New Roman" panose="02020603050405020304" pitchFamily="18" charset="0"/>
              </a:rPr>
              <a:t>Sukhāvatī</a:t>
            </a:r>
            <a:r>
              <a:rPr lang="en-US" i="0" dirty="0">
                <a:latin typeface="Times New Roman" panose="02020603050405020304" pitchFamily="18" charset="0"/>
                <a:cs typeface="Times New Roman" panose="02020603050405020304" pitchFamily="18" charset="0"/>
              </a:rPr>
              <a:t> and its buddha, celebrating this as a world in which faithful and committed bodhisattvas could be reborn in order to then make more rapid progress under </a:t>
            </a:r>
            <a:r>
              <a:rPr lang="en-US" i="0" dirty="0" err="1">
                <a:latin typeface="Times New Roman" panose="02020603050405020304" pitchFamily="18" charset="0"/>
                <a:cs typeface="Times New Roman" panose="02020603050405020304" pitchFamily="18" charset="0"/>
              </a:rPr>
              <a:t>Amitābha’s</a:t>
            </a:r>
            <a:r>
              <a:rPr lang="en-US" i="0" dirty="0">
                <a:latin typeface="Times New Roman" panose="02020603050405020304" pitchFamily="18" charset="0"/>
                <a:cs typeface="Times New Roman" panose="02020603050405020304" pitchFamily="18" charset="0"/>
              </a:rPr>
              <a:t> influence.</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32780A0-D075-5944-8254-9C42E1ED32DA}" type="slidenum">
              <a:rPr lang="en-US" smtClean="0"/>
              <a:t>9</a:t>
            </a:fld>
            <a:endParaRPr lang="en-US"/>
          </a:p>
        </p:txBody>
      </p:sp>
    </p:spTree>
    <p:extLst>
      <p:ext uri="{BB962C8B-B14F-4D97-AF65-F5344CB8AC3E}">
        <p14:creationId xmlns:p14="http://schemas.microsoft.com/office/powerpoint/2010/main" val="831837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559C8-23C7-5C46-B60C-9685A6421E7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8601B4E-6503-B946-A8E1-4A9D100C71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82D6C06-FAAB-9445-8FB4-2BF6C7E8D56C}"/>
              </a:ext>
            </a:extLst>
          </p:cNvPr>
          <p:cNvSpPr>
            <a:spLocks noGrp="1"/>
          </p:cNvSpPr>
          <p:nvPr>
            <p:ph type="dt" sz="half" idx="10"/>
          </p:nvPr>
        </p:nvSpPr>
        <p:spPr/>
        <p:txBody>
          <a:bodyPr/>
          <a:lstStyle/>
          <a:p>
            <a:fld id="{CCC2F288-32A7-3747-90B2-CC48D323FC76}" type="datetimeFigureOut">
              <a:rPr lang="en-US" smtClean="0"/>
              <a:t>3/15/2022</a:t>
            </a:fld>
            <a:endParaRPr lang="en-US"/>
          </a:p>
        </p:txBody>
      </p:sp>
      <p:sp>
        <p:nvSpPr>
          <p:cNvPr id="5" name="Footer Placeholder 4">
            <a:extLst>
              <a:ext uri="{FF2B5EF4-FFF2-40B4-BE49-F238E27FC236}">
                <a16:creationId xmlns:a16="http://schemas.microsoft.com/office/drawing/2014/main" id="{0465260B-7FC2-B64F-947E-F54EF09927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ADAFE-78FB-A149-90E8-47C1D3B5693E}"/>
              </a:ext>
            </a:extLst>
          </p:cNvPr>
          <p:cNvSpPr>
            <a:spLocks noGrp="1"/>
          </p:cNvSpPr>
          <p:nvPr>
            <p:ph type="sldNum" sz="quarter" idx="12"/>
          </p:nvPr>
        </p:nvSpPr>
        <p:spPr/>
        <p:txBody>
          <a:bodyPr/>
          <a:lstStyle/>
          <a:p>
            <a:fld id="{4BF5B849-D9A1-A845-96D4-B6B165D4EF9C}" type="slidenum">
              <a:rPr lang="en-US" smtClean="0"/>
              <a:t>‹#›</a:t>
            </a:fld>
            <a:endParaRPr lang="en-US"/>
          </a:p>
        </p:txBody>
      </p:sp>
    </p:spTree>
    <p:extLst>
      <p:ext uri="{BB962C8B-B14F-4D97-AF65-F5344CB8AC3E}">
        <p14:creationId xmlns:p14="http://schemas.microsoft.com/office/powerpoint/2010/main" val="3870030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89D04-AB0C-2949-B31D-308CAE15BD3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250E277-5681-F644-8F76-20ECD7393FE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70491E9-5677-874C-815E-58674E9FC6D9}"/>
              </a:ext>
            </a:extLst>
          </p:cNvPr>
          <p:cNvSpPr>
            <a:spLocks noGrp="1"/>
          </p:cNvSpPr>
          <p:nvPr>
            <p:ph type="dt" sz="half" idx="10"/>
          </p:nvPr>
        </p:nvSpPr>
        <p:spPr/>
        <p:txBody>
          <a:bodyPr/>
          <a:lstStyle/>
          <a:p>
            <a:fld id="{CCC2F288-32A7-3747-90B2-CC48D323FC76}" type="datetimeFigureOut">
              <a:rPr lang="en-US" smtClean="0"/>
              <a:t>3/15/2022</a:t>
            </a:fld>
            <a:endParaRPr lang="en-US"/>
          </a:p>
        </p:txBody>
      </p:sp>
      <p:sp>
        <p:nvSpPr>
          <p:cNvPr id="5" name="Footer Placeholder 4">
            <a:extLst>
              <a:ext uri="{FF2B5EF4-FFF2-40B4-BE49-F238E27FC236}">
                <a16:creationId xmlns:a16="http://schemas.microsoft.com/office/drawing/2014/main" id="{CA05BAC7-772D-0C46-9183-658A7F0BB2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71F055-0FD3-1D46-BD14-7EFEE4D15D86}"/>
              </a:ext>
            </a:extLst>
          </p:cNvPr>
          <p:cNvSpPr>
            <a:spLocks noGrp="1"/>
          </p:cNvSpPr>
          <p:nvPr>
            <p:ph type="sldNum" sz="quarter" idx="12"/>
          </p:nvPr>
        </p:nvSpPr>
        <p:spPr/>
        <p:txBody>
          <a:bodyPr/>
          <a:lstStyle/>
          <a:p>
            <a:fld id="{4BF5B849-D9A1-A845-96D4-B6B165D4EF9C}" type="slidenum">
              <a:rPr lang="en-US" smtClean="0"/>
              <a:t>‹#›</a:t>
            </a:fld>
            <a:endParaRPr lang="en-US"/>
          </a:p>
        </p:txBody>
      </p:sp>
    </p:spTree>
    <p:extLst>
      <p:ext uri="{BB962C8B-B14F-4D97-AF65-F5344CB8AC3E}">
        <p14:creationId xmlns:p14="http://schemas.microsoft.com/office/powerpoint/2010/main" val="647489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16E504-444B-3D4D-AD80-D9CD1C5FF5E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BDC7AD4-F4F2-EF49-9696-E8234717F2D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410440D-02C6-AF4F-8A4E-1E7706FA9E96}"/>
              </a:ext>
            </a:extLst>
          </p:cNvPr>
          <p:cNvSpPr>
            <a:spLocks noGrp="1"/>
          </p:cNvSpPr>
          <p:nvPr>
            <p:ph type="dt" sz="half" idx="10"/>
          </p:nvPr>
        </p:nvSpPr>
        <p:spPr/>
        <p:txBody>
          <a:bodyPr/>
          <a:lstStyle/>
          <a:p>
            <a:fld id="{CCC2F288-32A7-3747-90B2-CC48D323FC76}" type="datetimeFigureOut">
              <a:rPr lang="en-US" smtClean="0"/>
              <a:t>3/15/2022</a:t>
            </a:fld>
            <a:endParaRPr lang="en-US"/>
          </a:p>
        </p:txBody>
      </p:sp>
      <p:sp>
        <p:nvSpPr>
          <p:cNvPr id="5" name="Footer Placeholder 4">
            <a:extLst>
              <a:ext uri="{FF2B5EF4-FFF2-40B4-BE49-F238E27FC236}">
                <a16:creationId xmlns:a16="http://schemas.microsoft.com/office/drawing/2014/main" id="{884DAC4F-2620-5A44-871B-C33C215F42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3AD3AD-4697-F34B-BB24-7B4F85A3D57C}"/>
              </a:ext>
            </a:extLst>
          </p:cNvPr>
          <p:cNvSpPr>
            <a:spLocks noGrp="1"/>
          </p:cNvSpPr>
          <p:nvPr>
            <p:ph type="sldNum" sz="quarter" idx="12"/>
          </p:nvPr>
        </p:nvSpPr>
        <p:spPr/>
        <p:txBody>
          <a:bodyPr/>
          <a:lstStyle/>
          <a:p>
            <a:fld id="{4BF5B849-D9A1-A845-96D4-B6B165D4EF9C}" type="slidenum">
              <a:rPr lang="en-US" smtClean="0"/>
              <a:t>‹#›</a:t>
            </a:fld>
            <a:endParaRPr lang="en-US"/>
          </a:p>
        </p:txBody>
      </p:sp>
    </p:spTree>
    <p:extLst>
      <p:ext uri="{BB962C8B-B14F-4D97-AF65-F5344CB8AC3E}">
        <p14:creationId xmlns:p14="http://schemas.microsoft.com/office/powerpoint/2010/main" val="178069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9A079-DD35-3A43-B55D-01E4B9AFEAE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C1A268A-6640-1B40-BA90-9241F593C25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B897D14-0C90-D14E-9DBC-CE3AAA196B60}"/>
              </a:ext>
            </a:extLst>
          </p:cNvPr>
          <p:cNvSpPr>
            <a:spLocks noGrp="1"/>
          </p:cNvSpPr>
          <p:nvPr>
            <p:ph type="dt" sz="half" idx="10"/>
          </p:nvPr>
        </p:nvSpPr>
        <p:spPr/>
        <p:txBody>
          <a:bodyPr/>
          <a:lstStyle/>
          <a:p>
            <a:fld id="{CCC2F288-32A7-3747-90B2-CC48D323FC76}" type="datetimeFigureOut">
              <a:rPr lang="en-US" smtClean="0"/>
              <a:t>3/15/2022</a:t>
            </a:fld>
            <a:endParaRPr lang="en-US"/>
          </a:p>
        </p:txBody>
      </p:sp>
      <p:sp>
        <p:nvSpPr>
          <p:cNvPr id="5" name="Footer Placeholder 4">
            <a:extLst>
              <a:ext uri="{FF2B5EF4-FFF2-40B4-BE49-F238E27FC236}">
                <a16:creationId xmlns:a16="http://schemas.microsoft.com/office/drawing/2014/main" id="{B81FA5E7-6004-7641-B927-5ED14BE0A3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64B438-DC10-7D42-8F9D-1B91E46FBBCE}"/>
              </a:ext>
            </a:extLst>
          </p:cNvPr>
          <p:cNvSpPr>
            <a:spLocks noGrp="1"/>
          </p:cNvSpPr>
          <p:nvPr>
            <p:ph type="sldNum" sz="quarter" idx="12"/>
          </p:nvPr>
        </p:nvSpPr>
        <p:spPr/>
        <p:txBody>
          <a:bodyPr/>
          <a:lstStyle/>
          <a:p>
            <a:fld id="{4BF5B849-D9A1-A845-96D4-B6B165D4EF9C}" type="slidenum">
              <a:rPr lang="en-US" smtClean="0"/>
              <a:t>‹#›</a:t>
            </a:fld>
            <a:endParaRPr lang="en-US"/>
          </a:p>
        </p:txBody>
      </p:sp>
    </p:spTree>
    <p:extLst>
      <p:ext uri="{BB962C8B-B14F-4D97-AF65-F5344CB8AC3E}">
        <p14:creationId xmlns:p14="http://schemas.microsoft.com/office/powerpoint/2010/main" val="1976200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2EDD4-B5B5-9F4D-A1A1-1ABE79071AF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FFC69BE-3E0C-174D-9BED-29907A2AD7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F3F2EDA-B25E-3C4C-B05C-63ADDEE574F7}"/>
              </a:ext>
            </a:extLst>
          </p:cNvPr>
          <p:cNvSpPr>
            <a:spLocks noGrp="1"/>
          </p:cNvSpPr>
          <p:nvPr>
            <p:ph type="dt" sz="half" idx="10"/>
          </p:nvPr>
        </p:nvSpPr>
        <p:spPr/>
        <p:txBody>
          <a:bodyPr/>
          <a:lstStyle/>
          <a:p>
            <a:fld id="{CCC2F288-32A7-3747-90B2-CC48D323FC76}" type="datetimeFigureOut">
              <a:rPr lang="en-US" smtClean="0"/>
              <a:t>3/15/2022</a:t>
            </a:fld>
            <a:endParaRPr lang="en-US"/>
          </a:p>
        </p:txBody>
      </p:sp>
      <p:sp>
        <p:nvSpPr>
          <p:cNvPr id="5" name="Footer Placeholder 4">
            <a:extLst>
              <a:ext uri="{FF2B5EF4-FFF2-40B4-BE49-F238E27FC236}">
                <a16:creationId xmlns:a16="http://schemas.microsoft.com/office/drawing/2014/main" id="{466B9E04-4179-954F-8B81-8C5E1847A5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948A64-1FED-5848-9609-843814843566}"/>
              </a:ext>
            </a:extLst>
          </p:cNvPr>
          <p:cNvSpPr>
            <a:spLocks noGrp="1"/>
          </p:cNvSpPr>
          <p:nvPr>
            <p:ph type="sldNum" sz="quarter" idx="12"/>
          </p:nvPr>
        </p:nvSpPr>
        <p:spPr/>
        <p:txBody>
          <a:bodyPr/>
          <a:lstStyle/>
          <a:p>
            <a:fld id="{4BF5B849-D9A1-A845-96D4-B6B165D4EF9C}" type="slidenum">
              <a:rPr lang="en-US" smtClean="0"/>
              <a:t>‹#›</a:t>
            </a:fld>
            <a:endParaRPr lang="en-US"/>
          </a:p>
        </p:txBody>
      </p:sp>
    </p:spTree>
    <p:extLst>
      <p:ext uri="{BB962C8B-B14F-4D97-AF65-F5344CB8AC3E}">
        <p14:creationId xmlns:p14="http://schemas.microsoft.com/office/powerpoint/2010/main" val="4079177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E64E3-8588-FB49-9325-245DE2D4F3C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4A2FBB9-0BF6-664C-B92D-6D1545AABBC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11B5FC4-ABA3-6B4B-ABA0-94AD59D6F2A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D2F7DA7-8623-2E42-A651-3F42F3B59869}"/>
              </a:ext>
            </a:extLst>
          </p:cNvPr>
          <p:cNvSpPr>
            <a:spLocks noGrp="1"/>
          </p:cNvSpPr>
          <p:nvPr>
            <p:ph type="dt" sz="half" idx="10"/>
          </p:nvPr>
        </p:nvSpPr>
        <p:spPr/>
        <p:txBody>
          <a:bodyPr/>
          <a:lstStyle/>
          <a:p>
            <a:fld id="{CCC2F288-32A7-3747-90B2-CC48D323FC76}" type="datetimeFigureOut">
              <a:rPr lang="en-US" smtClean="0"/>
              <a:t>3/15/2022</a:t>
            </a:fld>
            <a:endParaRPr lang="en-US"/>
          </a:p>
        </p:txBody>
      </p:sp>
      <p:sp>
        <p:nvSpPr>
          <p:cNvPr id="6" name="Footer Placeholder 5">
            <a:extLst>
              <a:ext uri="{FF2B5EF4-FFF2-40B4-BE49-F238E27FC236}">
                <a16:creationId xmlns:a16="http://schemas.microsoft.com/office/drawing/2014/main" id="{228969FB-001B-E742-87B8-C550378B83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087618-0266-3B4B-AC70-FB59D304662F}"/>
              </a:ext>
            </a:extLst>
          </p:cNvPr>
          <p:cNvSpPr>
            <a:spLocks noGrp="1"/>
          </p:cNvSpPr>
          <p:nvPr>
            <p:ph type="sldNum" sz="quarter" idx="12"/>
          </p:nvPr>
        </p:nvSpPr>
        <p:spPr/>
        <p:txBody>
          <a:bodyPr/>
          <a:lstStyle/>
          <a:p>
            <a:fld id="{4BF5B849-D9A1-A845-96D4-B6B165D4EF9C}" type="slidenum">
              <a:rPr lang="en-US" smtClean="0"/>
              <a:t>‹#›</a:t>
            </a:fld>
            <a:endParaRPr lang="en-US"/>
          </a:p>
        </p:txBody>
      </p:sp>
    </p:spTree>
    <p:extLst>
      <p:ext uri="{BB962C8B-B14F-4D97-AF65-F5344CB8AC3E}">
        <p14:creationId xmlns:p14="http://schemas.microsoft.com/office/powerpoint/2010/main" val="1663406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A40A9-CEC0-2F44-8A04-965BB00A10A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5BDCE4C-C8A8-B549-9683-A12BBF5E42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5D22D03-61DC-F244-997C-BBF81C8BCAD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890CD1B-41F6-0645-9AC1-84ACE9F5C7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4D5805B-7024-BD49-90BB-02218FFB8CF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66AEE71-E672-EC4C-849C-87591A7C9DF2}"/>
              </a:ext>
            </a:extLst>
          </p:cNvPr>
          <p:cNvSpPr>
            <a:spLocks noGrp="1"/>
          </p:cNvSpPr>
          <p:nvPr>
            <p:ph type="dt" sz="half" idx="10"/>
          </p:nvPr>
        </p:nvSpPr>
        <p:spPr/>
        <p:txBody>
          <a:bodyPr/>
          <a:lstStyle/>
          <a:p>
            <a:fld id="{CCC2F288-32A7-3747-90B2-CC48D323FC76}" type="datetimeFigureOut">
              <a:rPr lang="en-US" smtClean="0"/>
              <a:t>3/15/2022</a:t>
            </a:fld>
            <a:endParaRPr lang="en-US"/>
          </a:p>
        </p:txBody>
      </p:sp>
      <p:sp>
        <p:nvSpPr>
          <p:cNvPr id="8" name="Footer Placeholder 7">
            <a:extLst>
              <a:ext uri="{FF2B5EF4-FFF2-40B4-BE49-F238E27FC236}">
                <a16:creationId xmlns:a16="http://schemas.microsoft.com/office/drawing/2014/main" id="{D2820434-D7BF-EF41-BCA2-FDC10D308B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108654-EC3A-124B-A44C-A8BE508ADFDD}"/>
              </a:ext>
            </a:extLst>
          </p:cNvPr>
          <p:cNvSpPr>
            <a:spLocks noGrp="1"/>
          </p:cNvSpPr>
          <p:nvPr>
            <p:ph type="sldNum" sz="quarter" idx="12"/>
          </p:nvPr>
        </p:nvSpPr>
        <p:spPr/>
        <p:txBody>
          <a:bodyPr/>
          <a:lstStyle/>
          <a:p>
            <a:fld id="{4BF5B849-D9A1-A845-96D4-B6B165D4EF9C}" type="slidenum">
              <a:rPr lang="en-US" smtClean="0"/>
              <a:t>‹#›</a:t>
            </a:fld>
            <a:endParaRPr lang="en-US"/>
          </a:p>
        </p:txBody>
      </p:sp>
    </p:spTree>
    <p:extLst>
      <p:ext uri="{BB962C8B-B14F-4D97-AF65-F5344CB8AC3E}">
        <p14:creationId xmlns:p14="http://schemas.microsoft.com/office/powerpoint/2010/main" val="1383029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77234-0492-FA43-A327-B30EFE41FD3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097609C-EED8-8746-870B-ECC6BBEF0FAC}"/>
              </a:ext>
            </a:extLst>
          </p:cNvPr>
          <p:cNvSpPr>
            <a:spLocks noGrp="1"/>
          </p:cNvSpPr>
          <p:nvPr>
            <p:ph type="dt" sz="half" idx="10"/>
          </p:nvPr>
        </p:nvSpPr>
        <p:spPr/>
        <p:txBody>
          <a:bodyPr/>
          <a:lstStyle/>
          <a:p>
            <a:fld id="{CCC2F288-32A7-3747-90B2-CC48D323FC76}" type="datetimeFigureOut">
              <a:rPr lang="en-US" smtClean="0"/>
              <a:t>3/15/2022</a:t>
            </a:fld>
            <a:endParaRPr lang="en-US"/>
          </a:p>
        </p:txBody>
      </p:sp>
      <p:sp>
        <p:nvSpPr>
          <p:cNvPr id="4" name="Footer Placeholder 3">
            <a:extLst>
              <a:ext uri="{FF2B5EF4-FFF2-40B4-BE49-F238E27FC236}">
                <a16:creationId xmlns:a16="http://schemas.microsoft.com/office/drawing/2014/main" id="{7B966188-5FD4-2843-A77C-880AA13D3E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F3E41C-C2CE-C04D-8555-FE38BF624E94}"/>
              </a:ext>
            </a:extLst>
          </p:cNvPr>
          <p:cNvSpPr>
            <a:spLocks noGrp="1"/>
          </p:cNvSpPr>
          <p:nvPr>
            <p:ph type="sldNum" sz="quarter" idx="12"/>
          </p:nvPr>
        </p:nvSpPr>
        <p:spPr/>
        <p:txBody>
          <a:bodyPr/>
          <a:lstStyle/>
          <a:p>
            <a:fld id="{4BF5B849-D9A1-A845-96D4-B6B165D4EF9C}" type="slidenum">
              <a:rPr lang="en-US" smtClean="0"/>
              <a:t>‹#›</a:t>
            </a:fld>
            <a:endParaRPr lang="en-US"/>
          </a:p>
        </p:txBody>
      </p:sp>
    </p:spTree>
    <p:extLst>
      <p:ext uri="{BB962C8B-B14F-4D97-AF65-F5344CB8AC3E}">
        <p14:creationId xmlns:p14="http://schemas.microsoft.com/office/powerpoint/2010/main" val="218496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447C44-34BE-1F49-A48D-64BFA2B7D6D2}"/>
              </a:ext>
            </a:extLst>
          </p:cNvPr>
          <p:cNvSpPr>
            <a:spLocks noGrp="1"/>
          </p:cNvSpPr>
          <p:nvPr>
            <p:ph type="dt" sz="half" idx="10"/>
          </p:nvPr>
        </p:nvSpPr>
        <p:spPr/>
        <p:txBody>
          <a:bodyPr/>
          <a:lstStyle/>
          <a:p>
            <a:fld id="{CCC2F288-32A7-3747-90B2-CC48D323FC76}" type="datetimeFigureOut">
              <a:rPr lang="en-US" smtClean="0"/>
              <a:t>3/15/2022</a:t>
            </a:fld>
            <a:endParaRPr lang="en-US"/>
          </a:p>
        </p:txBody>
      </p:sp>
      <p:sp>
        <p:nvSpPr>
          <p:cNvPr id="3" name="Footer Placeholder 2">
            <a:extLst>
              <a:ext uri="{FF2B5EF4-FFF2-40B4-BE49-F238E27FC236}">
                <a16:creationId xmlns:a16="http://schemas.microsoft.com/office/drawing/2014/main" id="{CF80C1C9-9BDC-2E42-BED2-4D69ABF8E1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7D6B80-3CCA-A64F-A5F6-2012FF6F3524}"/>
              </a:ext>
            </a:extLst>
          </p:cNvPr>
          <p:cNvSpPr>
            <a:spLocks noGrp="1"/>
          </p:cNvSpPr>
          <p:nvPr>
            <p:ph type="sldNum" sz="quarter" idx="12"/>
          </p:nvPr>
        </p:nvSpPr>
        <p:spPr/>
        <p:txBody>
          <a:bodyPr/>
          <a:lstStyle/>
          <a:p>
            <a:fld id="{4BF5B849-D9A1-A845-96D4-B6B165D4EF9C}" type="slidenum">
              <a:rPr lang="en-US" smtClean="0"/>
              <a:t>‹#›</a:t>
            </a:fld>
            <a:endParaRPr lang="en-US"/>
          </a:p>
        </p:txBody>
      </p:sp>
    </p:spTree>
    <p:extLst>
      <p:ext uri="{BB962C8B-B14F-4D97-AF65-F5344CB8AC3E}">
        <p14:creationId xmlns:p14="http://schemas.microsoft.com/office/powerpoint/2010/main" val="2849105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FC18D-018C-DA49-ABEF-E0CD1E0BC0F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098579A-2EAB-0044-876C-96C88853F3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057DD7F-82E5-2A4C-BA24-70BCF0ECA3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1896A0D-4472-304F-AA8B-7B68353AA286}"/>
              </a:ext>
            </a:extLst>
          </p:cNvPr>
          <p:cNvSpPr>
            <a:spLocks noGrp="1"/>
          </p:cNvSpPr>
          <p:nvPr>
            <p:ph type="dt" sz="half" idx="10"/>
          </p:nvPr>
        </p:nvSpPr>
        <p:spPr/>
        <p:txBody>
          <a:bodyPr/>
          <a:lstStyle/>
          <a:p>
            <a:fld id="{CCC2F288-32A7-3747-90B2-CC48D323FC76}" type="datetimeFigureOut">
              <a:rPr lang="en-US" smtClean="0"/>
              <a:t>3/15/2022</a:t>
            </a:fld>
            <a:endParaRPr lang="en-US"/>
          </a:p>
        </p:txBody>
      </p:sp>
      <p:sp>
        <p:nvSpPr>
          <p:cNvPr id="6" name="Footer Placeholder 5">
            <a:extLst>
              <a:ext uri="{FF2B5EF4-FFF2-40B4-BE49-F238E27FC236}">
                <a16:creationId xmlns:a16="http://schemas.microsoft.com/office/drawing/2014/main" id="{B233FC8F-4284-324B-81C1-0671333B40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65EBB9-7B0E-434E-95A9-A4267DF28F44}"/>
              </a:ext>
            </a:extLst>
          </p:cNvPr>
          <p:cNvSpPr>
            <a:spLocks noGrp="1"/>
          </p:cNvSpPr>
          <p:nvPr>
            <p:ph type="sldNum" sz="quarter" idx="12"/>
          </p:nvPr>
        </p:nvSpPr>
        <p:spPr/>
        <p:txBody>
          <a:bodyPr/>
          <a:lstStyle/>
          <a:p>
            <a:fld id="{4BF5B849-D9A1-A845-96D4-B6B165D4EF9C}" type="slidenum">
              <a:rPr lang="en-US" smtClean="0"/>
              <a:t>‹#›</a:t>
            </a:fld>
            <a:endParaRPr lang="en-US"/>
          </a:p>
        </p:txBody>
      </p:sp>
    </p:spTree>
    <p:extLst>
      <p:ext uri="{BB962C8B-B14F-4D97-AF65-F5344CB8AC3E}">
        <p14:creationId xmlns:p14="http://schemas.microsoft.com/office/powerpoint/2010/main" val="2867750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D5CF8-1CB6-AF40-B1A6-65C36E339CF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6613CC8-F37E-7D4D-AB6C-A7BDD06FC7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0D16D2-B049-B149-81C1-9972247F18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1BD1830-9017-CF4D-A49F-6ABF6E2F04C9}"/>
              </a:ext>
            </a:extLst>
          </p:cNvPr>
          <p:cNvSpPr>
            <a:spLocks noGrp="1"/>
          </p:cNvSpPr>
          <p:nvPr>
            <p:ph type="dt" sz="half" idx="10"/>
          </p:nvPr>
        </p:nvSpPr>
        <p:spPr/>
        <p:txBody>
          <a:bodyPr/>
          <a:lstStyle/>
          <a:p>
            <a:fld id="{CCC2F288-32A7-3747-90B2-CC48D323FC76}" type="datetimeFigureOut">
              <a:rPr lang="en-US" smtClean="0"/>
              <a:t>3/15/2022</a:t>
            </a:fld>
            <a:endParaRPr lang="en-US"/>
          </a:p>
        </p:txBody>
      </p:sp>
      <p:sp>
        <p:nvSpPr>
          <p:cNvPr id="6" name="Footer Placeholder 5">
            <a:extLst>
              <a:ext uri="{FF2B5EF4-FFF2-40B4-BE49-F238E27FC236}">
                <a16:creationId xmlns:a16="http://schemas.microsoft.com/office/drawing/2014/main" id="{323000A7-4CC9-C74B-B326-62E20BB04F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2AB235-BBCD-1947-9405-5EDB9BD3DBB6}"/>
              </a:ext>
            </a:extLst>
          </p:cNvPr>
          <p:cNvSpPr>
            <a:spLocks noGrp="1"/>
          </p:cNvSpPr>
          <p:nvPr>
            <p:ph type="sldNum" sz="quarter" idx="12"/>
          </p:nvPr>
        </p:nvSpPr>
        <p:spPr/>
        <p:txBody>
          <a:bodyPr/>
          <a:lstStyle/>
          <a:p>
            <a:fld id="{4BF5B849-D9A1-A845-96D4-B6B165D4EF9C}" type="slidenum">
              <a:rPr lang="en-US" smtClean="0"/>
              <a:t>‹#›</a:t>
            </a:fld>
            <a:endParaRPr lang="en-US"/>
          </a:p>
        </p:txBody>
      </p:sp>
    </p:spTree>
    <p:extLst>
      <p:ext uri="{BB962C8B-B14F-4D97-AF65-F5344CB8AC3E}">
        <p14:creationId xmlns:p14="http://schemas.microsoft.com/office/powerpoint/2010/main" val="787345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C6E017-B036-704A-8049-D11551D815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9C511C6-9FE1-A843-9FEF-646207FD2F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B3E619D-D8AF-F045-B084-25E59C9873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C2F288-32A7-3747-90B2-CC48D323FC76}" type="datetimeFigureOut">
              <a:rPr lang="en-US" smtClean="0"/>
              <a:t>3/15/2022</a:t>
            </a:fld>
            <a:endParaRPr lang="en-US"/>
          </a:p>
        </p:txBody>
      </p:sp>
      <p:sp>
        <p:nvSpPr>
          <p:cNvPr id="5" name="Footer Placeholder 4">
            <a:extLst>
              <a:ext uri="{FF2B5EF4-FFF2-40B4-BE49-F238E27FC236}">
                <a16:creationId xmlns:a16="http://schemas.microsoft.com/office/drawing/2014/main" id="{9656C1BB-85C1-9A4E-A064-78A4A9AFAD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DC1D0E-6182-5D49-B3C6-C4349A3A78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F5B849-D9A1-A845-96D4-B6B165D4EF9C}" type="slidenum">
              <a:rPr lang="en-US" smtClean="0"/>
              <a:t>‹#›</a:t>
            </a:fld>
            <a:endParaRPr lang="en-US"/>
          </a:p>
        </p:txBody>
      </p:sp>
    </p:spTree>
    <p:extLst>
      <p:ext uri="{BB962C8B-B14F-4D97-AF65-F5344CB8AC3E}">
        <p14:creationId xmlns:p14="http://schemas.microsoft.com/office/powerpoint/2010/main" val="3927835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hyperlink" Target="https://en.wikipedia.org/wiki/File:University_of_Cambridge_coat_of_arms.sv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en.wikipedia.org/wiki/File:University_of_Edinburgh_ceremonial_roundel.svg" TargetMode="External"/><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s://www.lookandlearn.com/history-images/YM0074902/Green-Tara-Folio-from-a-dispersed-Ashtasahasrika-Prajnaparamita-Perfection-of-Wisdom-Manuscript?t=2&amp;q=Green+Tar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169B09BC-6980-2247-A465-B28B75E905D6}"/>
              </a:ext>
            </a:extLst>
          </p:cNvPr>
          <p:cNvPicPr>
            <a:picLocks noChangeAspect="1"/>
          </p:cNvPicPr>
          <p:nvPr/>
        </p:nvPicPr>
        <p:blipFill>
          <a:blip r:embed="rId4"/>
          <a:stretch>
            <a:fillRect/>
          </a:stretch>
        </p:blipFill>
        <p:spPr>
          <a:xfrm>
            <a:off x="138549" y="5308033"/>
            <a:ext cx="3256674" cy="1414082"/>
          </a:xfrm>
          <a:prstGeom prst="rect">
            <a:avLst/>
          </a:prstGeom>
        </p:spPr>
      </p:pic>
      <p:pic>
        <p:nvPicPr>
          <p:cNvPr id="1026" name="Picture 2">
            <a:hlinkClick r:id="rId5"/>
            <a:extLst>
              <a:ext uri="{FF2B5EF4-FFF2-40B4-BE49-F238E27FC236}">
                <a16:creationId xmlns:a16="http://schemas.microsoft.com/office/drawing/2014/main" id="{E4C982E0-A1FB-2C42-85BC-6FF0BB6E618B}"/>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143250" y="5471101"/>
            <a:ext cx="1071563" cy="10787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hlinkClick r:id="rId7"/>
            <a:extLst>
              <a:ext uri="{FF2B5EF4-FFF2-40B4-BE49-F238E27FC236}">
                <a16:creationId xmlns:a16="http://schemas.microsoft.com/office/drawing/2014/main" id="{C3AF8402-B8B7-0F44-BD9A-3B62AA9D71E6}"/>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0715625" y="5427413"/>
            <a:ext cx="857250" cy="10744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C9882EF-C117-4947-A228-3618DB2678D9}"/>
              </a:ext>
            </a:extLst>
          </p:cNvPr>
          <p:cNvSpPr txBox="1"/>
          <p:nvPr/>
        </p:nvSpPr>
        <p:spPr>
          <a:xfrm>
            <a:off x="614361" y="3374026"/>
            <a:ext cx="10963276" cy="1661993"/>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Dr Naomi Appleton</a:t>
            </a:r>
          </a:p>
          <a:p>
            <a:pPr algn="ctr"/>
            <a:r>
              <a:rPr lang="en-US" sz="2400" dirty="0">
                <a:latin typeface="Times New Roman" panose="02020603050405020304" pitchFamily="18" charset="0"/>
                <a:cs typeface="Times New Roman" panose="02020603050405020304" pitchFamily="18" charset="0"/>
              </a:rPr>
              <a:t>University of Edinburgh, </a:t>
            </a:r>
            <a:r>
              <a:rPr lang="en-US" sz="2400" i="1" dirty="0" err="1">
                <a:latin typeface="Times New Roman" panose="02020603050405020304" pitchFamily="18" charset="0"/>
                <a:cs typeface="Times New Roman" panose="02020603050405020304" pitchFamily="18" charset="0"/>
              </a:rPr>
              <a:t>naomi.appleton@ed.ac.uk</a:t>
            </a:r>
            <a:endParaRPr lang="en-US" sz="2400" i="1" dirty="0">
              <a:latin typeface="Times New Roman" panose="02020603050405020304" pitchFamily="18" charset="0"/>
              <a:cs typeface="Times New Roman" panose="02020603050405020304" pitchFamily="18" charset="0"/>
            </a:endParaRPr>
          </a:p>
          <a:p>
            <a:pPr algn="ctr"/>
            <a:endParaRPr lang="en-US" sz="600" i="1"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Dr Chris Jones</a:t>
            </a:r>
          </a:p>
          <a:p>
            <a:pPr algn="ctr"/>
            <a:r>
              <a:rPr lang="en-US" sz="2400" dirty="0">
                <a:latin typeface="Times New Roman" panose="02020603050405020304" pitchFamily="18" charset="0"/>
                <a:cs typeface="Times New Roman" panose="02020603050405020304" pitchFamily="18" charset="0"/>
              </a:rPr>
              <a:t>University of Cambridge, </a:t>
            </a:r>
            <a:r>
              <a:rPr lang="en-US" sz="2400" i="1" dirty="0">
                <a:latin typeface="Times New Roman" panose="02020603050405020304" pitchFamily="18" charset="0"/>
                <a:cs typeface="Times New Roman" panose="02020603050405020304" pitchFamily="18" charset="0"/>
              </a:rPr>
              <a:t>cvj20@cam.ac.uk</a:t>
            </a:r>
          </a:p>
        </p:txBody>
      </p:sp>
      <p:sp>
        <p:nvSpPr>
          <p:cNvPr id="8" name="TextBox 7">
            <a:extLst>
              <a:ext uri="{FF2B5EF4-FFF2-40B4-BE49-F238E27FC236}">
                <a16:creationId xmlns:a16="http://schemas.microsoft.com/office/drawing/2014/main" id="{CF54741F-79E2-424F-A413-7EEC66A8F77D}"/>
              </a:ext>
            </a:extLst>
          </p:cNvPr>
          <p:cNvSpPr txBox="1"/>
          <p:nvPr/>
        </p:nvSpPr>
        <p:spPr>
          <a:xfrm>
            <a:off x="945355" y="943877"/>
            <a:ext cx="10301287" cy="1046440"/>
          </a:xfrm>
          <a:prstGeom prst="rect">
            <a:avLst/>
          </a:prstGeom>
          <a:noFill/>
        </p:spPr>
        <p:txBody>
          <a:bodyPr wrap="square" rtlCol="0">
            <a:spAutoFit/>
          </a:bodyPr>
          <a:lstStyle/>
          <a:p>
            <a:pPr algn="ctr"/>
            <a:r>
              <a:rPr lang="en-US" sz="6200" dirty="0">
                <a:latin typeface="Times New Roman" panose="02020603050405020304" pitchFamily="18" charset="0"/>
                <a:cs typeface="Times New Roman" panose="02020603050405020304" pitchFamily="18" charset="0"/>
              </a:rPr>
              <a:t>Who is the Buddha?</a:t>
            </a:r>
          </a:p>
        </p:txBody>
      </p:sp>
      <p:pic>
        <p:nvPicPr>
          <p:cNvPr id="9" name="Picture 8">
            <a:extLst>
              <a:ext uri="{FF2B5EF4-FFF2-40B4-BE49-F238E27FC236}">
                <a16:creationId xmlns:a16="http://schemas.microsoft.com/office/drawing/2014/main" id="{D5C61560-66AC-E340-86A4-56BBFCFECD27}"/>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778184" y="5779283"/>
            <a:ext cx="2841362" cy="722550"/>
          </a:xfrm>
          <a:prstGeom prst="rect">
            <a:avLst/>
          </a:prstGeom>
        </p:spPr>
      </p:pic>
    </p:spTree>
    <p:extLst>
      <p:ext uri="{BB962C8B-B14F-4D97-AF65-F5344CB8AC3E}">
        <p14:creationId xmlns:p14="http://schemas.microsoft.com/office/powerpoint/2010/main" val="2100150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1604C6-06B8-314C-9691-4FB4A9DF2F75}"/>
              </a:ext>
            </a:extLst>
          </p:cNvPr>
          <p:cNvSpPr txBox="1"/>
          <p:nvPr/>
        </p:nvSpPr>
        <p:spPr>
          <a:xfrm>
            <a:off x="654424" y="376054"/>
            <a:ext cx="5388277" cy="769441"/>
          </a:xfrm>
          <a:prstGeom prst="rect">
            <a:avLst/>
          </a:prstGeom>
          <a:noFill/>
        </p:spPr>
        <p:txBody>
          <a:bodyPr wrap="square" rtlCol="0">
            <a:spAutoFit/>
          </a:bodyPr>
          <a:lstStyle/>
          <a:p>
            <a:r>
              <a:rPr lang="en-US" sz="4400" dirty="0" err="1">
                <a:latin typeface="Times New Roman" panose="02020603050405020304" pitchFamily="18" charset="0"/>
                <a:cs typeface="Times New Roman" panose="02020603050405020304" pitchFamily="18" charset="0"/>
              </a:rPr>
              <a:t>Amitābha</a:t>
            </a:r>
            <a:r>
              <a:rPr lang="en-US" sz="4400" dirty="0">
                <a:latin typeface="Times New Roman" panose="02020603050405020304" pitchFamily="18" charset="0"/>
                <a:cs typeface="Times New Roman" panose="02020603050405020304" pitchFamily="18" charset="0"/>
              </a:rPr>
              <a:t> in East Asia</a:t>
            </a:r>
          </a:p>
        </p:txBody>
      </p:sp>
      <p:pic>
        <p:nvPicPr>
          <p:cNvPr id="3" name="Picture 17">
            <a:extLst>
              <a:ext uri="{FF2B5EF4-FFF2-40B4-BE49-F238E27FC236}">
                <a16:creationId xmlns:a16="http://schemas.microsoft.com/office/drawing/2014/main" id="{26D1AA4A-A4D1-5C4B-ADC0-005A9A52654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47117" y="1354478"/>
            <a:ext cx="3844152" cy="51226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BFA9257-3B7C-B44F-BD15-01CC6CA57357}"/>
              </a:ext>
            </a:extLst>
          </p:cNvPr>
          <p:cNvSpPr txBox="1"/>
          <p:nvPr/>
        </p:nvSpPr>
        <p:spPr>
          <a:xfrm>
            <a:off x="5068957" y="1102578"/>
            <a:ext cx="6468619" cy="4893647"/>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‘…if a good man or woman who hears of </a:t>
            </a:r>
            <a:r>
              <a:rPr lang="en-US" sz="2800" dirty="0" err="1">
                <a:latin typeface="Times New Roman" panose="02020603050405020304" pitchFamily="18" charset="0"/>
                <a:cs typeface="Times New Roman" panose="02020603050405020304" pitchFamily="18" charset="0"/>
              </a:rPr>
              <a:t>Amitābha</a:t>
            </a:r>
            <a:r>
              <a:rPr lang="en-US" sz="2800" dirty="0">
                <a:latin typeface="Times New Roman" panose="02020603050405020304" pitchFamily="18" charset="0"/>
                <a:cs typeface="Times New Roman" panose="02020603050405020304" pitchFamily="18" charset="0"/>
              </a:rPr>
              <a:t> holds fast to his name even for a day, or two, three, four, five, six or seven days, with a concentrated and undistracted mind, then at the hour of death </a:t>
            </a:r>
            <a:r>
              <a:rPr lang="en-US" sz="2800" dirty="0" err="1">
                <a:latin typeface="Times New Roman" panose="02020603050405020304" pitchFamily="18" charset="0"/>
                <a:cs typeface="Times New Roman" panose="02020603050405020304" pitchFamily="18" charset="0"/>
              </a:rPr>
              <a:t>Amitābha</a:t>
            </a:r>
            <a:r>
              <a:rPr lang="en-US" sz="2800" dirty="0">
                <a:latin typeface="Times New Roman" panose="02020603050405020304" pitchFamily="18" charset="0"/>
                <a:cs typeface="Times New Roman" panose="02020603050405020304" pitchFamily="18" charset="0"/>
              </a:rPr>
              <a:t> will appear with his host…[the aspirant] will be born immediately in </a:t>
            </a:r>
            <a:r>
              <a:rPr lang="en-US" sz="2800" dirty="0" err="1">
                <a:latin typeface="Times New Roman" panose="02020603050405020304" pitchFamily="18" charset="0"/>
                <a:cs typeface="Times New Roman" panose="02020603050405020304" pitchFamily="18" charset="0"/>
              </a:rPr>
              <a:t>Sukhāvatī</a:t>
            </a:r>
            <a:r>
              <a:rPr lang="en-US" sz="2800" dirty="0">
                <a:latin typeface="Times New Roman" panose="02020603050405020304" pitchFamily="18" charset="0"/>
                <a:cs typeface="Times New Roman" panose="02020603050405020304" pitchFamily="18" charset="0"/>
              </a:rPr>
              <a:t>, the domain of </a:t>
            </a:r>
            <a:r>
              <a:rPr lang="en-US" sz="2800" dirty="0" err="1">
                <a:latin typeface="Times New Roman" panose="02020603050405020304" pitchFamily="18" charset="0"/>
                <a:cs typeface="Times New Roman" panose="02020603050405020304" pitchFamily="18" charset="0"/>
              </a:rPr>
              <a:t>Amitābha</a:t>
            </a:r>
            <a:r>
              <a:rPr lang="en-US" sz="2800" dirty="0">
                <a:latin typeface="Times New Roman" panose="02020603050405020304" pitchFamily="18" charset="0"/>
                <a:cs typeface="Times New Roman" panose="02020603050405020304" pitchFamily="18" charset="0"/>
              </a:rPr>
              <a:t>.’</a:t>
            </a:r>
            <a:endParaRPr lang="en-GB" sz="2800" dirty="0">
              <a:latin typeface="Times New Roman" panose="02020603050405020304" pitchFamily="18" charset="0"/>
              <a:cs typeface="Times New Roman" panose="02020603050405020304" pitchFamily="18" charset="0"/>
            </a:endParaRPr>
          </a:p>
          <a:p>
            <a:pPr algn="just"/>
            <a:endParaRPr lang="en-US" sz="1200" dirty="0">
              <a:latin typeface="Gandhari Unicode" panose="02000503060000020004" pitchFamily="2" charset="0"/>
            </a:endParaRPr>
          </a:p>
          <a:p>
            <a:pPr algn="r"/>
            <a:r>
              <a:rPr lang="en-US" sz="2000" dirty="0">
                <a:latin typeface="Times New Roman" panose="02020603050405020304" pitchFamily="18" charset="0"/>
                <a:cs typeface="Times New Roman" panose="02020603050405020304" pitchFamily="18" charset="0"/>
              </a:rPr>
              <a:t>Translated from Chinese </a:t>
            </a:r>
            <a:r>
              <a:rPr lang="en-US" sz="2000" i="1" dirty="0" err="1">
                <a:latin typeface="Times New Roman" panose="02020603050405020304" pitchFamily="18" charset="0"/>
                <a:cs typeface="Times New Roman" panose="02020603050405020304" pitchFamily="18" charset="0"/>
              </a:rPr>
              <a:t>Emituo</a:t>
            </a:r>
            <a:r>
              <a:rPr lang="en-US" sz="2000" i="1" dirty="0">
                <a:latin typeface="Times New Roman" panose="02020603050405020304" pitchFamily="18" charset="0"/>
                <a:cs typeface="Times New Roman" panose="02020603050405020304" pitchFamily="18" charset="0"/>
              </a:rPr>
              <a:t> jing </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阿彌陀經</a:t>
            </a:r>
            <a:r>
              <a:rPr lang="en-US" sz="2000" dirty="0">
                <a:latin typeface="Times New Roman" panose="02020603050405020304" pitchFamily="18" charset="0"/>
                <a:cs typeface="Times New Roman" panose="02020603050405020304" pitchFamily="18" charset="0"/>
              </a:rPr>
              <a:t>), a Chinese translation of the </a:t>
            </a:r>
            <a:r>
              <a:rPr lang="en-US" sz="2000" i="1" dirty="0" err="1">
                <a:latin typeface="Times New Roman" panose="02020603050405020304" pitchFamily="18" charset="0"/>
                <a:cs typeface="Times New Roman" panose="02020603050405020304" pitchFamily="18" charset="0"/>
              </a:rPr>
              <a:t>Sukhāvatīvyūha-sūtra</a:t>
            </a:r>
            <a:endParaRPr lang="en-GB" sz="2000" i="1" dirty="0">
              <a:latin typeface="Times New Roman" panose="02020603050405020304" pitchFamily="18" charset="0"/>
              <a:cs typeface="Times New Roman" panose="02020603050405020304" pitchFamily="18" charset="0"/>
            </a:endParaRPr>
          </a:p>
          <a:p>
            <a:endParaRPr lang="en-US" sz="3600" i="1" dirty="0">
              <a:solidFill>
                <a:schemeClr val="bg1">
                  <a:lumMod val="50000"/>
                </a:schemeClr>
              </a:solidFill>
              <a:latin typeface="Gandhari Unicode" panose="02000503060000020004" pitchFamily="2" charset="0"/>
            </a:endParaRPr>
          </a:p>
        </p:txBody>
      </p:sp>
      <p:sp>
        <p:nvSpPr>
          <p:cNvPr id="2" name="TextBox 1">
            <a:extLst>
              <a:ext uri="{FF2B5EF4-FFF2-40B4-BE49-F238E27FC236}">
                <a16:creationId xmlns:a16="http://schemas.microsoft.com/office/drawing/2014/main" id="{C8004978-7922-4649-AF27-D8061D171519}"/>
              </a:ext>
            </a:extLst>
          </p:cNvPr>
          <p:cNvSpPr txBox="1"/>
          <p:nvPr/>
        </p:nvSpPr>
        <p:spPr>
          <a:xfrm>
            <a:off x="5068957" y="5830822"/>
            <a:ext cx="6468619" cy="646331"/>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Left: the iconic Kamakura Buddha, Japan – a C13th depiction of </a:t>
            </a:r>
            <a:r>
              <a:rPr lang="en-US" dirty="0" err="1">
                <a:latin typeface="Times New Roman" panose="02020603050405020304" pitchFamily="18" charset="0"/>
                <a:cs typeface="Times New Roman" panose="02020603050405020304" pitchFamily="18" charset="0"/>
              </a:rPr>
              <a:t>Amitābha</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Amitāyus</a:t>
            </a:r>
            <a:r>
              <a:rPr lang="en-US" dirty="0">
                <a:latin typeface="Times New Roman" panose="02020603050405020304" pitchFamily="18" charset="0"/>
                <a:cs typeface="Times New Roman" panose="02020603050405020304" pitchFamily="18" charset="0"/>
              </a:rPr>
              <a:t> (in Japanese ‘</a:t>
            </a:r>
            <a:r>
              <a:rPr lang="en-US" dirty="0" err="1">
                <a:latin typeface="Times New Roman" panose="02020603050405020304" pitchFamily="18" charset="0"/>
                <a:cs typeface="Times New Roman" panose="02020603050405020304" pitchFamily="18" charset="0"/>
              </a:rPr>
              <a:t>Amida</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89616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1604C6-06B8-314C-9691-4FB4A9DF2F75}"/>
              </a:ext>
            </a:extLst>
          </p:cNvPr>
          <p:cNvSpPr txBox="1"/>
          <p:nvPr/>
        </p:nvSpPr>
        <p:spPr>
          <a:xfrm>
            <a:off x="704849" y="301335"/>
            <a:ext cx="10168560"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Tantric Buddhas</a:t>
            </a:r>
          </a:p>
        </p:txBody>
      </p:sp>
      <p:pic>
        <p:nvPicPr>
          <p:cNvPr id="4098" name="Picture 2">
            <a:extLst>
              <a:ext uri="{FF2B5EF4-FFF2-40B4-BE49-F238E27FC236}">
                <a16:creationId xmlns:a16="http://schemas.microsoft.com/office/drawing/2014/main" id="{39CB5812-18E4-EF43-A3EF-297DEE5FC0CB}"/>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704849" y="1264741"/>
            <a:ext cx="4374064" cy="438726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2257D2A-F7A0-E74E-9907-2560E30761DA}"/>
              </a:ext>
            </a:extLst>
          </p:cNvPr>
          <p:cNvPicPr>
            <a:picLocks noChangeAspect="1"/>
          </p:cNvPicPr>
          <p:nvPr/>
        </p:nvPicPr>
        <p:blipFill>
          <a:blip r:embed="rId5"/>
          <a:stretch>
            <a:fillRect/>
          </a:stretch>
        </p:blipFill>
        <p:spPr>
          <a:xfrm>
            <a:off x="7133030" y="1264741"/>
            <a:ext cx="4354121" cy="4411791"/>
          </a:xfrm>
          <a:prstGeom prst="rect">
            <a:avLst/>
          </a:prstGeom>
        </p:spPr>
      </p:pic>
      <p:cxnSp>
        <p:nvCxnSpPr>
          <p:cNvPr id="5" name="Straight Connector 4">
            <a:extLst>
              <a:ext uri="{FF2B5EF4-FFF2-40B4-BE49-F238E27FC236}">
                <a16:creationId xmlns:a16="http://schemas.microsoft.com/office/drawing/2014/main" id="{6399DE4D-DB9C-3742-8745-206801F846E3}"/>
              </a:ext>
            </a:extLst>
          </p:cNvPr>
          <p:cNvCxnSpPr>
            <a:cxnSpLocks/>
          </p:cNvCxnSpPr>
          <p:nvPr/>
        </p:nvCxnSpPr>
        <p:spPr>
          <a:xfrm flipV="1">
            <a:off x="3995530" y="1302616"/>
            <a:ext cx="3137500" cy="1044972"/>
          </a:xfrm>
          <a:prstGeom prst="line">
            <a:avLst/>
          </a:prstGeom>
          <a:ln w="317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22C0B-4733-944A-8BCE-3C49A261FEBB}"/>
              </a:ext>
            </a:extLst>
          </p:cNvPr>
          <p:cNvCxnSpPr>
            <a:cxnSpLocks/>
          </p:cNvCxnSpPr>
          <p:nvPr/>
        </p:nvCxnSpPr>
        <p:spPr>
          <a:xfrm>
            <a:off x="3995530" y="4541221"/>
            <a:ext cx="3137500" cy="1110786"/>
          </a:xfrm>
          <a:prstGeom prst="line">
            <a:avLst/>
          </a:prstGeom>
          <a:ln w="317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2F38D6F-515A-1E45-AE70-57130F6B491B}"/>
              </a:ext>
            </a:extLst>
          </p:cNvPr>
          <p:cNvSpPr txBox="1"/>
          <p:nvPr/>
        </p:nvSpPr>
        <p:spPr>
          <a:xfrm>
            <a:off x="704849" y="5744820"/>
            <a:ext cx="10782302" cy="923330"/>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Above: a C11th Tibetan presentation of the </a:t>
            </a:r>
            <a:r>
              <a:rPr lang="en-US" i="1" dirty="0" err="1">
                <a:latin typeface="Times New Roman" panose="02020603050405020304" pitchFamily="18" charset="0"/>
                <a:cs typeface="Times New Roman" panose="02020603050405020304" pitchFamily="18" charset="0"/>
              </a:rPr>
              <a:t>Vajradhātu</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maṇḍala</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(‘Mandala of the Diamond Realm’): from a private collection, and image sourced from </a:t>
            </a:r>
            <a:r>
              <a:rPr lang="en-US" dirty="0" err="1">
                <a:latin typeface="Times New Roman" panose="02020603050405020304" pitchFamily="18" charset="0"/>
                <a:cs typeface="Times New Roman" panose="02020603050405020304" pitchFamily="18" charset="0"/>
              </a:rPr>
              <a:t>himalayanart.org</a:t>
            </a:r>
            <a:r>
              <a:rPr lang="en-US" dirty="0">
                <a:latin typeface="Times New Roman" panose="02020603050405020304" pitchFamily="18" charset="0"/>
                <a:cs typeface="Times New Roman" panose="02020603050405020304" pitchFamily="18" charset="0"/>
              </a:rPr>
              <a:t> (https://</a:t>
            </a:r>
            <a:r>
              <a:rPr lang="en-US" dirty="0" err="1">
                <a:latin typeface="Times New Roman" panose="02020603050405020304" pitchFamily="18" charset="0"/>
                <a:cs typeface="Times New Roman" panose="02020603050405020304" pitchFamily="18" charset="0"/>
              </a:rPr>
              <a:t>www.himalayanart.org</a:t>
            </a:r>
            <a:r>
              <a:rPr lang="en-US" dirty="0">
                <a:latin typeface="Times New Roman" panose="02020603050405020304" pitchFamily="18" charset="0"/>
                <a:cs typeface="Times New Roman" panose="02020603050405020304" pitchFamily="18" charset="0"/>
              </a:rPr>
              <a:t>/items/88570). At the centre are four buddhas, and at their centre the primary buddha of this tantric system, </a:t>
            </a:r>
            <a:r>
              <a:rPr lang="en-US" dirty="0" err="1">
                <a:latin typeface="Times New Roman" panose="02020603050405020304" pitchFamily="18" charset="0"/>
                <a:cs typeface="Times New Roman" panose="02020603050405020304" pitchFamily="18" charset="0"/>
              </a:rPr>
              <a:t>Vairocana</a:t>
            </a:r>
            <a:r>
              <a:rPr lang="en-US" dirty="0">
                <a:latin typeface="Times New Roman" panose="02020603050405020304" pitchFamily="18" charset="0"/>
                <a:cs typeface="Times New Roman" panose="02020603050405020304" pitchFamily="18" charset="0"/>
              </a:rPr>
              <a:t> (‘the Radiant One’).</a:t>
            </a:r>
          </a:p>
        </p:txBody>
      </p:sp>
      <p:sp>
        <p:nvSpPr>
          <p:cNvPr id="11" name="TextBox 10">
            <a:extLst>
              <a:ext uri="{FF2B5EF4-FFF2-40B4-BE49-F238E27FC236}">
                <a16:creationId xmlns:a16="http://schemas.microsoft.com/office/drawing/2014/main" id="{88D0EF72-2DB7-1448-AF2C-823D3B061958}"/>
              </a:ext>
            </a:extLst>
          </p:cNvPr>
          <p:cNvSpPr txBox="1"/>
          <p:nvPr/>
        </p:nvSpPr>
        <p:spPr>
          <a:xfrm>
            <a:off x="4750904" y="238543"/>
            <a:ext cx="6736247" cy="969496"/>
          </a:xfrm>
          <a:prstGeom prst="rect">
            <a:avLst/>
          </a:prstGeom>
          <a:noFill/>
        </p:spPr>
        <p:txBody>
          <a:bodyPr wrap="square" rtlCol="0">
            <a:spAutoFit/>
          </a:bodyPr>
          <a:lstStyle/>
          <a:p>
            <a:pPr algn="just"/>
            <a:r>
              <a:rPr lang="en-US" sz="1900" i="1" dirty="0">
                <a:latin typeface="Times New Roman" panose="02020603050405020304" pitchFamily="18" charset="0"/>
                <a:cs typeface="Times New Roman" panose="02020603050405020304" pitchFamily="18" charset="0"/>
              </a:rPr>
              <a:t>tantra</a:t>
            </a:r>
            <a:r>
              <a:rPr lang="en-US" sz="1900" dirty="0">
                <a:latin typeface="Times New Roman" panose="02020603050405020304" pitchFamily="18" charset="0"/>
                <a:cs typeface="Times New Roman" panose="02020603050405020304" pitchFamily="18" charset="0"/>
              </a:rPr>
              <a:t> – (in simple terms!) the use of esoteric rituals, often involving access to powerful beings, to accelerate progress to worldly power/s, or liberation.</a:t>
            </a:r>
          </a:p>
        </p:txBody>
      </p:sp>
    </p:spTree>
    <p:extLst>
      <p:ext uri="{BB962C8B-B14F-4D97-AF65-F5344CB8AC3E}">
        <p14:creationId xmlns:p14="http://schemas.microsoft.com/office/powerpoint/2010/main" val="3728059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1604C6-06B8-314C-9691-4FB4A9DF2F75}"/>
              </a:ext>
            </a:extLst>
          </p:cNvPr>
          <p:cNvSpPr txBox="1"/>
          <p:nvPr/>
        </p:nvSpPr>
        <p:spPr>
          <a:xfrm>
            <a:off x="366920" y="221824"/>
            <a:ext cx="10248073"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Buddhas and bodhisattvas</a:t>
            </a:r>
          </a:p>
        </p:txBody>
      </p:sp>
      <p:pic>
        <p:nvPicPr>
          <p:cNvPr id="4" name="Picture 3">
            <a:extLst>
              <a:ext uri="{FF2B5EF4-FFF2-40B4-BE49-F238E27FC236}">
                <a16:creationId xmlns:a16="http://schemas.microsoft.com/office/drawing/2014/main" id="{FCF7C5EB-25D7-A14A-9D8E-DD8874142CED}"/>
              </a:ext>
            </a:extLst>
          </p:cNvPr>
          <p:cNvPicPr>
            <a:picLocks noChangeAspect="1"/>
          </p:cNvPicPr>
          <p:nvPr/>
        </p:nvPicPr>
        <p:blipFill>
          <a:blip r:embed="rId4"/>
          <a:stretch>
            <a:fillRect/>
          </a:stretch>
        </p:blipFill>
        <p:spPr>
          <a:xfrm>
            <a:off x="3251130" y="1132050"/>
            <a:ext cx="3029711" cy="4293348"/>
          </a:xfrm>
          <a:prstGeom prst="rect">
            <a:avLst/>
          </a:prstGeom>
        </p:spPr>
      </p:pic>
      <p:pic>
        <p:nvPicPr>
          <p:cNvPr id="5" name="Picture 4">
            <a:extLst>
              <a:ext uri="{FF2B5EF4-FFF2-40B4-BE49-F238E27FC236}">
                <a16:creationId xmlns:a16="http://schemas.microsoft.com/office/drawing/2014/main" id="{334F4C28-186F-0C43-A856-CB6593B46EEF}"/>
              </a:ext>
            </a:extLst>
          </p:cNvPr>
          <p:cNvPicPr>
            <a:picLocks noChangeAspect="1"/>
          </p:cNvPicPr>
          <p:nvPr/>
        </p:nvPicPr>
        <p:blipFill>
          <a:blip r:embed="rId5"/>
          <a:stretch>
            <a:fillRect/>
          </a:stretch>
        </p:blipFill>
        <p:spPr>
          <a:xfrm>
            <a:off x="366401" y="1132050"/>
            <a:ext cx="2787374" cy="4293348"/>
          </a:xfrm>
          <a:prstGeom prst="rect">
            <a:avLst/>
          </a:prstGeom>
        </p:spPr>
      </p:pic>
      <p:pic>
        <p:nvPicPr>
          <p:cNvPr id="7" name="Picture 6">
            <a:extLst>
              <a:ext uri="{FF2B5EF4-FFF2-40B4-BE49-F238E27FC236}">
                <a16:creationId xmlns:a16="http://schemas.microsoft.com/office/drawing/2014/main" id="{DA56EA88-80E0-E747-B140-4C95D529A3AB}"/>
              </a:ext>
            </a:extLst>
          </p:cNvPr>
          <p:cNvPicPr>
            <a:picLocks noChangeAspect="1"/>
          </p:cNvPicPr>
          <p:nvPr/>
        </p:nvPicPr>
        <p:blipFill>
          <a:blip r:embed="rId6"/>
          <a:stretch>
            <a:fillRect/>
          </a:stretch>
        </p:blipFill>
        <p:spPr>
          <a:xfrm>
            <a:off x="8938313" y="1132050"/>
            <a:ext cx="2816452" cy="4293348"/>
          </a:xfrm>
          <a:prstGeom prst="rect">
            <a:avLst/>
          </a:prstGeom>
        </p:spPr>
      </p:pic>
      <p:pic>
        <p:nvPicPr>
          <p:cNvPr id="8" name="Picture 7">
            <a:extLst>
              <a:ext uri="{FF2B5EF4-FFF2-40B4-BE49-F238E27FC236}">
                <a16:creationId xmlns:a16="http://schemas.microsoft.com/office/drawing/2014/main" id="{98614CD6-47ED-B347-B031-630821D4609C}"/>
              </a:ext>
            </a:extLst>
          </p:cNvPr>
          <p:cNvPicPr>
            <a:picLocks noChangeAspect="1"/>
          </p:cNvPicPr>
          <p:nvPr/>
        </p:nvPicPr>
        <p:blipFill>
          <a:blip r:embed="rId7"/>
          <a:stretch>
            <a:fillRect/>
          </a:stretch>
        </p:blipFill>
        <p:spPr>
          <a:xfrm>
            <a:off x="6378196" y="1132050"/>
            <a:ext cx="2462762" cy="4293348"/>
          </a:xfrm>
          <a:prstGeom prst="rect">
            <a:avLst/>
          </a:prstGeom>
        </p:spPr>
      </p:pic>
      <p:sp>
        <p:nvSpPr>
          <p:cNvPr id="9" name="TextBox 8">
            <a:extLst>
              <a:ext uri="{FF2B5EF4-FFF2-40B4-BE49-F238E27FC236}">
                <a16:creationId xmlns:a16="http://schemas.microsoft.com/office/drawing/2014/main" id="{3BA68EFE-219B-014D-9CF0-E8309F6F0B04}"/>
              </a:ext>
            </a:extLst>
          </p:cNvPr>
          <p:cNvSpPr txBox="1"/>
          <p:nvPr/>
        </p:nvSpPr>
        <p:spPr>
          <a:xfrm>
            <a:off x="366401" y="5566183"/>
            <a:ext cx="11388364" cy="923330"/>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Four representations of (in some or other form) the advanced bodhisattva </a:t>
            </a:r>
            <a:r>
              <a:rPr lang="en-US" dirty="0" err="1">
                <a:latin typeface="Times New Roman" panose="02020603050405020304" pitchFamily="18" charset="0"/>
                <a:cs typeface="Times New Roman" panose="02020603050405020304" pitchFamily="18" charset="0"/>
              </a:rPr>
              <a:t>Avalokiteśvara</a:t>
            </a:r>
            <a:r>
              <a:rPr lang="en-US" dirty="0">
                <a:latin typeface="Times New Roman" panose="02020603050405020304" pitchFamily="18" charset="0"/>
                <a:cs typeface="Times New Roman" panose="02020603050405020304" pitchFamily="18" charset="0"/>
              </a:rPr>
              <a:t>: (from left) from </a:t>
            </a:r>
            <a:r>
              <a:rPr lang="en-US" dirty="0" err="1">
                <a:latin typeface="Times New Roman" panose="02020603050405020304" pitchFamily="18" charset="0"/>
                <a:cs typeface="Times New Roman" panose="02020603050405020304" pitchFamily="18" charset="0"/>
              </a:rPr>
              <a:t>Gandhāra</a:t>
            </a:r>
            <a:r>
              <a:rPr lang="en-US" dirty="0">
                <a:latin typeface="Times New Roman" panose="02020603050405020304" pitchFamily="18" charset="0"/>
                <a:cs typeface="Times New Roman" panose="02020603050405020304" pitchFamily="18" charset="0"/>
              </a:rPr>
              <a:t>, perhaps C3rd (Ashmolean Museum); a ‘thousand-armed, eleven-headed’ form, from Tibet; a giant depiction of Kannon, Japan (Sendai); the fourteenth Dalai Lama.</a:t>
            </a:r>
          </a:p>
        </p:txBody>
      </p:sp>
    </p:spTree>
    <p:extLst>
      <p:ext uri="{BB962C8B-B14F-4D97-AF65-F5344CB8AC3E}">
        <p14:creationId xmlns:p14="http://schemas.microsoft.com/office/powerpoint/2010/main" val="3376758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1604C6-06B8-314C-9691-4FB4A9DF2F75}"/>
              </a:ext>
            </a:extLst>
          </p:cNvPr>
          <p:cNvSpPr txBox="1"/>
          <p:nvPr/>
        </p:nvSpPr>
        <p:spPr>
          <a:xfrm>
            <a:off x="704849" y="380847"/>
            <a:ext cx="5388277"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Conclusion</a:t>
            </a:r>
          </a:p>
        </p:txBody>
      </p:sp>
      <p:pic>
        <p:nvPicPr>
          <p:cNvPr id="2050" name="Picture 2" descr="Green Tara, Folio from a dispersed Ashtasahasrika Prajnaparamita (Perfection of Wisdom) Manuscript. Date: early 12th century, Pala period. India (Bengal) or Bangladesh. Accession number: 2001445b.">
            <a:hlinkClick r:id="rId4"/>
            <a:extLst>
              <a:ext uri="{FF2B5EF4-FFF2-40B4-BE49-F238E27FC236}">
                <a16:creationId xmlns:a16="http://schemas.microsoft.com/office/drawing/2014/main" id="{80890A19-B349-324A-9551-F474AD03917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13141" y="1739795"/>
            <a:ext cx="5388277" cy="31361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6B7A46C-792E-624D-8488-C677B654C5CB}"/>
              </a:ext>
            </a:extLst>
          </p:cNvPr>
          <p:cNvSpPr txBox="1"/>
          <p:nvPr/>
        </p:nvSpPr>
        <p:spPr>
          <a:xfrm>
            <a:off x="513141" y="5118205"/>
            <a:ext cx="5388277" cy="1200329"/>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Above: page from a C12th </a:t>
            </a:r>
            <a:r>
              <a:rPr lang="en-US" dirty="0" err="1">
                <a:latin typeface="Times New Roman" panose="02020603050405020304" pitchFamily="18" charset="0"/>
                <a:cs typeface="Times New Roman" panose="02020603050405020304" pitchFamily="18" charset="0"/>
              </a:rPr>
              <a:t>Prajñāpāramitā</a:t>
            </a:r>
            <a:r>
              <a:rPr lang="en-US" dirty="0">
                <a:latin typeface="Times New Roman" panose="02020603050405020304" pitchFamily="18" charset="0"/>
                <a:cs typeface="Times New Roman" panose="02020603050405020304" pitchFamily="18" charset="0"/>
              </a:rPr>
              <a:t> (‘Perfection of Wisdom’) text, illuminated with an image of the Buddhist Goddess </a:t>
            </a:r>
            <a:r>
              <a:rPr lang="en-US" dirty="0" err="1">
                <a:latin typeface="Times New Roman" panose="02020603050405020304" pitchFamily="18" charset="0"/>
                <a:cs typeface="Times New Roman" panose="02020603050405020304" pitchFamily="18" charset="0"/>
              </a:rPr>
              <a:t>Tārā</a:t>
            </a:r>
            <a:r>
              <a:rPr lang="en-US" dirty="0">
                <a:latin typeface="Times New Roman" panose="02020603050405020304" pitchFamily="18" charset="0"/>
                <a:cs typeface="Times New Roman" panose="02020603050405020304" pitchFamily="18" charset="0"/>
              </a:rPr>
              <a:t> (specifically, Green </a:t>
            </a:r>
            <a:r>
              <a:rPr lang="en-US" dirty="0" err="1">
                <a:latin typeface="Times New Roman" panose="02020603050405020304" pitchFamily="18" charset="0"/>
                <a:cs typeface="Times New Roman" panose="02020603050405020304" pitchFamily="18" charset="0"/>
              </a:rPr>
              <a:t>Tārā</a:t>
            </a:r>
            <a:r>
              <a:rPr lang="en-US" dirty="0">
                <a:latin typeface="Times New Roman" panose="02020603050405020304" pitchFamily="18" charset="0"/>
                <a:cs typeface="Times New Roman" panose="02020603050405020304" pitchFamily="18" charset="0"/>
              </a:rPr>
              <a:t>) – one of a number of popular female tantric divinities.</a:t>
            </a:r>
          </a:p>
        </p:txBody>
      </p:sp>
      <p:sp>
        <p:nvSpPr>
          <p:cNvPr id="5" name="TextBox 4">
            <a:extLst>
              <a:ext uri="{FF2B5EF4-FFF2-40B4-BE49-F238E27FC236}">
                <a16:creationId xmlns:a16="http://schemas.microsoft.com/office/drawing/2014/main" id="{1C3C44FB-719A-0647-BE61-4C0C583125E3}"/>
              </a:ext>
            </a:extLst>
          </p:cNvPr>
          <p:cNvSpPr txBox="1"/>
          <p:nvPr/>
        </p:nvSpPr>
        <p:spPr>
          <a:xfrm>
            <a:off x="6290584" y="782121"/>
            <a:ext cx="5388275" cy="5693866"/>
          </a:xfrm>
          <a:prstGeom prst="rect">
            <a:avLst/>
          </a:prstGeom>
          <a:noFill/>
        </p:spPr>
        <p:txBody>
          <a:bodyPr wrap="square" rtlCol="0">
            <a:spAutoFit/>
          </a:bodyPr>
          <a:lstStyle/>
          <a:p>
            <a:pPr algn="just"/>
            <a:r>
              <a:rPr lang="en-US" sz="2600" dirty="0">
                <a:latin typeface="Times New Roman" panose="02020603050405020304" pitchFamily="18" charset="0"/>
                <a:cs typeface="Times New Roman" panose="02020603050405020304" pitchFamily="18" charset="0"/>
              </a:rPr>
              <a:t>All forms of Buddhism acknowledge the importance of </a:t>
            </a:r>
            <a:r>
              <a:rPr lang="en-US" sz="2600" i="1" dirty="0">
                <a:latin typeface="Times New Roman" panose="02020603050405020304" pitchFamily="18" charset="0"/>
                <a:cs typeface="Times New Roman" panose="02020603050405020304" pitchFamily="18" charset="0"/>
              </a:rPr>
              <a:t>the</a:t>
            </a:r>
            <a:r>
              <a:rPr lang="en-US" sz="2600" dirty="0">
                <a:latin typeface="Times New Roman" panose="02020603050405020304" pitchFamily="18" charset="0"/>
                <a:cs typeface="Times New Roman" panose="02020603050405020304" pitchFamily="18" charset="0"/>
              </a:rPr>
              <a:t> Buddha as the most recent expositor of the Dharma in the world; but most acknowledge him to be only the most recent of innumerable buddhas in the world, or simply the latest buddha of just </a:t>
            </a:r>
            <a:r>
              <a:rPr lang="en-US" sz="2600" i="1" dirty="0">
                <a:latin typeface="Times New Roman" panose="02020603050405020304" pitchFamily="18" charset="0"/>
                <a:cs typeface="Times New Roman" panose="02020603050405020304" pitchFamily="18" charset="0"/>
              </a:rPr>
              <a:t>our</a:t>
            </a:r>
            <a:r>
              <a:rPr lang="en-US" sz="2600" dirty="0">
                <a:latin typeface="Times New Roman" panose="02020603050405020304" pitchFamily="18" charset="0"/>
                <a:cs typeface="Times New Roman" panose="02020603050405020304" pitchFamily="18" charset="0"/>
              </a:rPr>
              <a:t> world. Still more central to Buddhism than the Buddha himself is the category ‘buddha’, referring to figures who periodically transform the world by reintroducing truths about how it is, and how turbulent rebirth in it can be escaped.</a:t>
            </a:r>
          </a:p>
        </p:txBody>
      </p:sp>
    </p:spTree>
    <p:extLst>
      <p:ext uri="{BB962C8B-B14F-4D97-AF65-F5344CB8AC3E}">
        <p14:creationId xmlns:p14="http://schemas.microsoft.com/office/powerpoint/2010/main" val="225344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C10F09-EE25-494C-A1A3-FE175382CAE2}"/>
              </a:ext>
            </a:extLst>
          </p:cNvPr>
          <p:cNvSpPr txBox="1"/>
          <p:nvPr/>
        </p:nvSpPr>
        <p:spPr>
          <a:xfrm>
            <a:off x="385011" y="219195"/>
            <a:ext cx="9317620" cy="800219"/>
          </a:xfrm>
          <a:prstGeom prst="rect">
            <a:avLst/>
          </a:prstGeom>
          <a:noFill/>
        </p:spPr>
        <p:txBody>
          <a:bodyPr wrap="square" rtlCol="0">
            <a:spAutoFit/>
          </a:bodyPr>
          <a:lstStyle/>
          <a:p>
            <a:r>
              <a:rPr lang="en-US" sz="4600" i="1" dirty="0" err="1">
                <a:latin typeface="Times New Roman" panose="02020603050405020304" pitchFamily="18" charset="0"/>
                <a:cs typeface="Times New Roman" panose="02020603050405020304" pitchFamily="18" charset="0"/>
              </a:rPr>
              <a:t>Programme</a:t>
            </a:r>
            <a:endParaRPr lang="en-US" sz="4600" i="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267E340-B103-F446-BC09-65F53066D922}"/>
              </a:ext>
            </a:extLst>
          </p:cNvPr>
          <p:cNvSpPr txBox="1"/>
          <p:nvPr/>
        </p:nvSpPr>
        <p:spPr>
          <a:xfrm>
            <a:off x="385010" y="1203237"/>
            <a:ext cx="11261557" cy="2677656"/>
          </a:xfrm>
          <a:prstGeom prst="rect">
            <a:avLst/>
          </a:prstGeom>
          <a:noFill/>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January 27th</a:t>
            </a:r>
            <a:r>
              <a:rPr lang="en-US" sz="2800" b="1"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Buddha: Historical Figure or Literary Character?</a:t>
            </a:r>
          </a:p>
          <a:p>
            <a:pPr algn="just"/>
            <a:r>
              <a:rPr lang="en-US" sz="2800" b="1" dirty="0">
                <a:latin typeface="Times New Roman" panose="02020603050405020304" pitchFamily="18" charset="0"/>
                <a:cs typeface="Times New Roman" panose="02020603050405020304" pitchFamily="18" charset="0"/>
              </a:rPr>
              <a:t>February 3rd</a:t>
            </a:r>
            <a:r>
              <a:rPr lang="en-US" sz="2800" b="1"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Buddha as Philosopher</a:t>
            </a:r>
          </a:p>
          <a:p>
            <a:pPr algn="just"/>
            <a:r>
              <a:rPr lang="en-US" sz="2800" b="1" dirty="0">
                <a:latin typeface="Times New Roman" panose="02020603050405020304" pitchFamily="18" charset="0"/>
                <a:cs typeface="Times New Roman" panose="02020603050405020304" pitchFamily="18" charset="0"/>
              </a:rPr>
              <a:t>February 17th</a:t>
            </a:r>
            <a:r>
              <a:rPr lang="en-US" sz="2800" dirty="0">
                <a:latin typeface="Times New Roman" panose="02020603050405020304" pitchFamily="18" charset="0"/>
                <a:cs typeface="Times New Roman" panose="02020603050405020304" pitchFamily="18" charset="0"/>
              </a:rPr>
              <a:t>	The Buddha as Social Reformer</a:t>
            </a:r>
            <a:r>
              <a:rPr lang="en-US" sz="2800" baseline="30000" dirty="0">
                <a:latin typeface="Times New Roman" panose="02020603050405020304" pitchFamily="18" charset="0"/>
                <a:cs typeface="Times New Roman" panose="02020603050405020304" pitchFamily="18" charset="0"/>
              </a:rPr>
              <a:t>	</a:t>
            </a:r>
          </a:p>
          <a:p>
            <a:pPr algn="just"/>
            <a:r>
              <a:rPr lang="en-US" sz="2800" b="1" dirty="0">
                <a:latin typeface="Times New Roman" panose="02020603050405020304" pitchFamily="18" charset="0"/>
                <a:cs typeface="Times New Roman" panose="02020603050405020304" pitchFamily="18" charset="0"/>
              </a:rPr>
              <a:t>February 24th</a:t>
            </a:r>
            <a:r>
              <a:rPr lang="en-US" sz="2800" dirty="0">
                <a:latin typeface="Times New Roman" panose="02020603050405020304" pitchFamily="18" charset="0"/>
                <a:cs typeface="Times New Roman" panose="02020603050405020304" pitchFamily="18" charset="0"/>
              </a:rPr>
              <a:t>	The Buddha in Buddhist Practice</a:t>
            </a:r>
          </a:p>
          <a:p>
            <a:pPr algn="just"/>
            <a:r>
              <a:rPr lang="en-US" sz="2800" b="1" dirty="0">
                <a:latin typeface="Times New Roman" panose="02020603050405020304" pitchFamily="18" charset="0"/>
                <a:cs typeface="Times New Roman" panose="02020603050405020304" pitchFamily="18" charset="0"/>
              </a:rPr>
              <a:t>March 10th</a:t>
            </a:r>
            <a:r>
              <a:rPr lang="en-US" sz="2800" baseline="300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The Buddha among Buddhas</a:t>
            </a:r>
          </a:p>
          <a:p>
            <a:pPr algn="just"/>
            <a:r>
              <a:rPr lang="en-US" sz="2800" b="1" dirty="0">
                <a:latin typeface="Times New Roman" panose="02020603050405020304" pitchFamily="18" charset="0"/>
                <a:cs typeface="Times New Roman" panose="02020603050405020304" pitchFamily="18" charset="0"/>
              </a:rPr>
              <a:t>March 17th</a:t>
            </a:r>
            <a:r>
              <a:rPr lang="en-US" sz="2800" dirty="0">
                <a:latin typeface="Times New Roman" panose="02020603050405020304" pitchFamily="18" charset="0"/>
                <a:cs typeface="Times New Roman" panose="02020603050405020304" pitchFamily="18" charset="0"/>
              </a:rPr>
              <a:t>		The Buddha in Modern Britain</a:t>
            </a:r>
          </a:p>
        </p:txBody>
      </p:sp>
      <p:sp>
        <p:nvSpPr>
          <p:cNvPr id="9" name="TextBox 8">
            <a:extLst>
              <a:ext uri="{FF2B5EF4-FFF2-40B4-BE49-F238E27FC236}">
                <a16:creationId xmlns:a16="http://schemas.microsoft.com/office/drawing/2014/main" id="{A95A2421-E6F7-A84D-98B2-4FB3D4974ED7}"/>
              </a:ext>
            </a:extLst>
          </p:cNvPr>
          <p:cNvSpPr txBox="1"/>
          <p:nvPr/>
        </p:nvSpPr>
        <p:spPr>
          <a:xfrm>
            <a:off x="385010" y="3933209"/>
            <a:ext cx="7684167" cy="2492990"/>
          </a:xfrm>
          <a:prstGeom prst="rect">
            <a:avLst/>
          </a:prstGeom>
          <a:noFill/>
        </p:spPr>
        <p:txBody>
          <a:bodyPr wrap="square" rtlCol="0">
            <a:spAutoFit/>
          </a:bodyPr>
          <a:lstStyle/>
          <a:p>
            <a:pPr algn="just"/>
            <a:r>
              <a:rPr lang="en-US" sz="2600" dirty="0">
                <a:latin typeface="Times New Roman" panose="02020603050405020304" pitchFamily="18" charset="0"/>
                <a:cs typeface="Times New Roman" panose="02020603050405020304" pitchFamily="18" charset="0"/>
              </a:rPr>
              <a:t>Each session will consist of roughly 45 minutes of presentation, and up to 30 minutes of questions and/or discussion.</a:t>
            </a:r>
          </a:p>
          <a:p>
            <a:pPr algn="just"/>
            <a:r>
              <a:rPr lang="en-US" sz="2600" dirty="0">
                <a:latin typeface="Times New Roman" panose="02020603050405020304" pitchFamily="18" charset="0"/>
                <a:cs typeface="Times New Roman" panose="02020603050405020304" pitchFamily="18" charset="0"/>
              </a:rPr>
              <a:t>The presentations (though not the discussions) will be recorded. Please keep cameras off during this part of the event.</a:t>
            </a:r>
          </a:p>
        </p:txBody>
      </p:sp>
      <p:pic>
        <p:nvPicPr>
          <p:cNvPr id="6" name="Picture 5">
            <a:extLst>
              <a:ext uri="{FF2B5EF4-FFF2-40B4-BE49-F238E27FC236}">
                <a16:creationId xmlns:a16="http://schemas.microsoft.com/office/drawing/2014/main" id="{0E2230E9-59B5-B241-9EC4-BEDDBA2A0AC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368748" y="1836451"/>
            <a:ext cx="3277819" cy="4193516"/>
          </a:xfrm>
          <a:prstGeom prst="rect">
            <a:avLst/>
          </a:prstGeom>
        </p:spPr>
      </p:pic>
      <p:sp>
        <p:nvSpPr>
          <p:cNvPr id="8" name="TextBox 7">
            <a:extLst>
              <a:ext uri="{FF2B5EF4-FFF2-40B4-BE49-F238E27FC236}">
                <a16:creationId xmlns:a16="http://schemas.microsoft.com/office/drawing/2014/main" id="{1B9EF49F-A4DD-C047-BEE5-CEAE1FCB0389}"/>
              </a:ext>
            </a:extLst>
          </p:cNvPr>
          <p:cNvSpPr txBox="1"/>
          <p:nvPr/>
        </p:nvSpPr>
        <p:spPr>
          <a:xfrm>
            <a:off x="8368748" y="6103033"/>
            <a:ext cx="3277819" cy="492443"/>
          </a:xfrm>
          <a:prstGeom prst="rect">
            <a:avLst/>
          </a:prstGeom>
          <a:noFill/>
        </p:spPr>
        <p:txBody>
          <a:bodyPr wrap="square" rtlCol="0">
            <a:spAutoFit/>
          </a:bodyPr>
          <a:lstStyle/>
          <a:p>
            <a:pPr algn="just"/>
            <a:r>
              <a:rPr lang="en-US" sz="1300" dirty="0">
                <a:latin typeface="Times New Roman" panose="02020603050405020304" pitchFamily="18" charset="0"/>
                <a:cs typeface="Times New Roman" panose="02020603050405020304" pitchFamily="18" charset="0"/>
              </a:rPr>
              <a:t>Miniature </a:t>
            </a:r>
            <a:r>
              <a:rPr lang="en-US" sz="1300" i="1" dirty="0" err="1">
                <a:latin typeface="Times New Roman" panose="02020603050405020304" pitchFamily="18" charset="0"/>
                <a:cs typeface="Times New Roman" panose="02020603050405020304" pitchFamily="18" charset="0"/>
              </a:rPr>
              <a:t>stūpa</a:t>
            </a:r>
            <a:r>
              <a:rPr lang="en-US" sz="1300" dirty="0">
                <a:latin typeface="Times New Roman" panose="02020603050405020304" pitchFamily="18" charset="0"/>
                <a:cs typeface="Times New Roman" panose="02020603050405020304" pitchFamily="18" charset="0"/>
              </a:rPr>
              <a:t> with four buddhas: image in the public domain, Metropolitan Museum, NY</a:t>
            </a:r>
          </a:p>
        </p:txBody>
      </p:sp>
    </p:spTree>
    <p:extLst>
      <p:ext uri="{BB962C8B-B14F-4D97-AF65-F5344CB8AC3E}">
        <p14:creationId xmlns:p14="http://schemas.microsoft.com/office/powerpoint/2010/main" val="2770928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1604C6-06B8-314C-9691-4FB4A9DF2F75}"/>
              </a:ext>
            </a:extLst>
          </p:cNvPr>
          <p:cNvSpPr txBox="1"/>
          <p:nvPr/>
        </p:nvSpPr>
        <p:spPr>
          <a:xfrm>
            <a:off x="447673" y="380847"/>
            <a:ext cx="5181602" cy="1661993"/>
          </a:xfrm>
          <a:prstGeom prst="rect">
            <a:avLst/>
          </a:prstGeom>
          <a:noFill/>
        </p:spPr>
        <p:txBody>
          <a:bodyPr wrap="square" rtlCol="0">
            <a:spAutoFit/>
          </a:bodyPr>
          <a:lstStyle/>
          <a:p>
            <a:r>
              <a:rPr lang="en-US" sz="3400" dirty="0" err="1">
                <a:latin typeface="Times New Roman" panose="02020603050405020304" pitchFamily="18" charset="0"/>
                <a:cs typeface="Times New Roman" panose="02020603050405020304" pitchFamily="18" charset="0"/>
              </a:rPr>
              <a:t>Sumedha’s</a:t>
            </a:r>
            <a:r>
              <a:rPr lang="en-US" sz="3400" dirty="0">
                <a:latin typeface="Times New Roman" panose="02020603050405020304" pitchFamily="18" charset="0"/>
                <a:cs typeface="Times New Roman" panose="02020603050405020304" pitchFamily="18" charset="0"/>
              </a:rPr>
              <a:t> encounter with </a:t>
            </a:r>
            <a:r>
              <a:rPr lang="en-US" sz="3400" dirty="0" err="1">
                <a:latin typeface="Times New Roman" panose="02020603050405020304" pitchFamily="18" charset="0"/>
                <a:cs typeface="Times New Roman" panose="02020603050405020304" pitchFamily="18" charset="0"/>
              </a:rPr>
              <a:t>Dīpaṅkara</a:t>
            </a:r>
            <a:r>
              <a:rPr lang="en-US" sz="3400" dirty="0">
                <a:latin typeface="Times New Roman" panose="02020603050405020304" pitchFamily="18" charset="0"/>
                <a:cs typeface="Times New Roman" panose="02020603050405020304" pitchFamily="18" charset="0"/>
              </a:rPr>
              <a:t> Buddha</a:t>
            </a:r>
          </a:p>
          <a:p>
            <a:r>
              <a:rPr lang="en-US" sz="3400" dirty="0">
                <a:latin typeface="Times New Roman" panose="02020603050405020304" pitchFamily="18" charset="0"/>
                <a:cs typeface="Times New Roman" panose="02020603050405020304" pitchFamily="18" charset="0"/>
              </a:rPr>
              <a:t>(in the </a:t>
            </a:r>
            <a:r>
              <a:rPr lang="en-US" sz="3400" i="1" dirty="0" err="1">
                <a:latin typeface="Times New Roman" panose="02020603050405020304" pitchFamily="18" charset="0"/>
                <a:cs typeface="Times New Roman" panose="02020603050405020304" pitchFamily="18" charset="0"/>
              </a:rPr>
              <a:t>Buddhavamsa</a:t>
            </a:r>
            <a:r>
              <a:rPr lang="en-US" sz="3400" dirty="0">
                <a:latin typeface="Times New Roman" panose="02020603050405020304" pitchFamily="18" charset="0"/>
                <a:cs typeface="Times New Roman" panose="02020603050405020304" pitchFamily="18" charset="0"/>
              </a:rPr>
              <a:t>)</a:t>
            </a:r>
          </a:p>
        </p:txBody>
      </p:sp>
      <p:pic>
        <p:nvPicPr>
          <p:cNvPr id="3" name="Picture 2">
            <a:extLst>
              <a:ext uri="{FF2B5EF4-FFF2-40B4-BE49-F238E27FC236}">
                <a16:creationId xmlns:a16="http://schemas.microsoft.com/office/drawing/2014/main" id="{90CCCD35-332F-0C42-ABA7-2D99C5AC00A7}"/>
              </a:ext>
            </a:extLst>
          </p:cNvPr>
          <p:cNvPicPr>
            <a:picLocks noChangeAspect="1"/>
          </p:cNvPicPr>
          <p:nvPr/>
        </p:nvPicPr>
        <p:blipFill>
          <a:blip r:embed="rId4"/>
          <a:stretch>
            <a:fillRect/>
          </a:stretch>
        </p:blipFill>
        <p:spPr>
          <a:xfrm>
            <a:off x="6096000" y="442911"/>
            <a:ext cx="5966343" cy="5972175"/>
          </a:xfrm>
          <a:prstGeom prst="rect">
            <a:avLst/>
          </a:prstGeom>
        </p:spPr>
      </p:pic>
      <p:sp>
        <p:nvSpPr>
          <p:cNvPr id="5" name="TextBox 4">
            <a:extLst>
              <a:ext uri="{FF2B5EF4-FFF2-40B4-BE49-F238E27FC236}">
                <a16:creationId xmlns:a16="http://schemas.microsoft.com/office/drawing/2014/main" id="{2AA2621B-9098-8A45-9781-EBE414F666E1}"/>
              </a:ext>
            </a:extLst>
          </p:cNvPr>
          <p:cNvSpPr txBox="1"/>
          <p:nvPr/>
        </p:nvSpPr>
        <p:spPr>
          <a:xfrm>
            <a:off x="8277481" y="5570035"/>
            <a:ext cx="3466846" cy="584775"/>
          </a:xfrm>
          <a:prstGeom prst="rect">
            <a:avLst/>
          </a:prstGeom>
          <a:noFill/>
        </p:spPr>
        <p:txBody>
          <a:bodyPr wrap="square" rtlCol="0">
            <a:spAutoFit/>
          </a:bodyPr>
          <a:lstStyle/>
          <a:p>
            <a:pPr algn="r"/>
            <a:r>
              <a:rPr lang="en-US" sz="1600" dirty="0">
                <a:solidFill>
                  <a:schemeClr val="bg1"/>
                </a:solidFill>
                <a:latin typeface="Times New Roman" panose="02020603050405020304" pitchFamily="18" charset="0"/>
                <a:cs typeface="Times New Roman" panose="02020603050405020304" pitchFamily="18" charset="0"/>
              </a:rPr>
              <a:t>Encounter with </a:t>
            </a:r>
            <a:r>
              <a:rPr lang="en-US" sz="1600" dirty="0" err="1">
                <a:solidFill>
                  <a:schemeClr val="bg1"/>
                </a:solidFill>
                <a:latin typeface="Times New Roman" panose="02020603050405020304" pitchFamily="18" charset="0"/>
                <a:cs typeface="Times New Roman" panose="02020603050405020304" pitchFamily="18" charset="0"/>
              </a:rPr>
              <a:t>Dipankara</a:t>
            </a:r>
            <a:r>
              <a:rPr lang="en-US" sz="1600" dirty="0">
                <a:solidFill>
                  <a:schemeClr val="bg1"/>
                </a:solidFill>
                <a:latin typeface="Times New Roman" panose="02020603050405020304" pitchFamily="18" charset="0"/>
                <a:cs typeface="Times New Roman" panose="02020603050405020304" pitchFamily="18" charset="0"/>
              </a:rPr>
              <a:t>. Image in the public domain courtesy of the Met, NY</a:t>
            </a:r>
          </a:p>
        </p:txBody>
      </p:sp>
      <p:sp>
        <p:nvSpPr>
          <p:cNvPr id="7" name="TextBox 6">
            <a:extLst>
              <a:ext uri="{FF2B5EF4-FFF2-40B4-BE49-F238E27FC236}">
                <a16:creationId xmlns:a16="http://schemas.microsoft.com/office/drawing/2014/main" id="{EB014EBD-2D21-C045-9028-EBD0E6E0C747}"/>
              </a:ext>
            </a:extLst>
          </p:cNvPr>
          <p:cNvSpPr txBox="1"/>
          <p:nvPr/>
        </p:nvSpPr>
        <p:spPr>
          <a:xfrm>
            <a:off x="447673" y="2260102"/>
            <a:ext cx="5181602" cy="4154984"/>
          </a:xfrm>
          <a:prstGeom prst="rect">
            <a:avLst/>
          </a:prstGeom>
          <a:noFill/>
        </p:spPr>
        <p:txBody>
          <a:bodyPr wrap="square" rtlCol="0">
            <a:spAutoFit/>
          </a:bodyPr>
          <a:lstStyle/>
          <a:p>
            <a:r>
              <a:rPr lang="en-GB" sz="2400" dirty="0">
                <a:latin typeface="Times New Roman" panose="02020603050405020304" pitchFamily="18" charset="0"/>
                <a:cs typeface="Times New Roman" panose="02020603050405020304" pitchFamily="18" charset="0"/>
              </a:rPr>
              <a:t>41. Asked by me, these declared that an incomparable Buddha had arisen in the world, the Conqueror named </a:t>
            </a:r>
            <a:r>
              <a:rPr lang="en-GB" sz="2400" dirty="0" err="1">
                <a:latin typeface="Times New Roman" panose="02020603050405020304" pitchFamily="18" charset="0"/>
                <a:cs typeface="Times New Roman" panose="02020603050405020304" pitchFamily="18" charset="0"/>
              </a:rPr>
              <a:t>Dīpaṅkara</a:t>
            </a:r>
            <a:r>
              <a:rPr lang="en-GB" sz="2400" dirty="0">
                <a:latin typeface="Times New Roman" panose="02020603050405020304" pitchFamily="18" charset="0"/>
                <a:cs typeface="Times New Roman" panose="02020603050405020304" pitchFamily="18" charset="0"/>
              </a:rPr>
              <a:t>, leader of the world, and that it was for him that the … road was being cleared.</a:t>
            </a:r>
            <a:br>
              <a:rPr lang="en-GB" sz="2400" dirty="0">
                <a:latin typeface="Times New Roman" panose="02020603050405020304" pitchFamily="18" charset="0"/>
                <a:cs typeface="Times New Roman" panose="02020603050405020304" pitchFamily="18" charset="0"/>
              </a:rPr>
            </a:br>
            <a:r>
              <a:rPr lang="en-GB" sz="2400" dirty="0">
                <a:latin typeface="Times New Roman" panose="02020603050405020304" pitchFamily="18" charset="0"/>
                <a:cs typeface="Times New Roman" panose="02020603050405020304" pitchFamily="18" charset="0"/>
              </a:rPr>
              <a:t>42. When I heard “Buddha”, zest arose immediately. Saying “Buddha, Buddha” I expressed my happiness.</a:t>
            </a:r>
            <a:br>
              <a:rPr lang="en-GB" sz="2400" dirty="0">
                <a:latin typeface="Times New Roman" panose="02020603050405020304" pitchFamily="18" charset="0"/>
                <a:cs typeface="Times New Roman" panose="02020603050405020304" pitchFamily="18" charset="0"/>
              </a:rPr>
            </a:br>
            <a:r>
              <a:rPr lang="en-GB" sz="2400" dirty="0">
                <a:latin typeface="Times New Roman" panose="02020603050405020304" pitchFamily="18" charset="0"/>
                <a:cs typeface="Times New Roman" panose="02020603050405020304" pitchFamily="18" charset="0"/>
              </a:rPr>
              <a:t>43. Standing there elated, stirred in mind, I reasoned, “Here will I sow seeds; indeed, let not the moment pass!</a:t>
            </a:r>
          </a:p>
        </p:txBody>
      </p:sp>
    </p:spTree>
    <p:extLst>
      <p:ext uri="{BB962C8B-B14F-4D97-AF65-F5344CB8AC3E}">
        <p14:creationId xmlns:p14="http://schemas.microsoft.com/office/powerpoint/2010/main" val="1923258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BFAF4-E482-0E41-B178-FDD6CF26F9AF}"/>
              </a:ext>
            </a:extLst>
          </p:cNvPr>
          <p:cNvSpPr>
            <a:spLocks noGrp="1"/>
          </p:cNvSpPr>
          <p:nvPr>
            <p:ph type="title"/>
          </p:nvPr>
        </p:nvSpPr>
        <p:spPr>
          <a:xfrm>
            <a:off x="370566" y="175413"/>
            <a:ext cx="8753556" cy="811467"/>
          </a:xfrm>
        </p:spPr>
        <p:txBody>
          <a:bodyPr>
            <a:noAutofit/>
          </a:bodyPr>
          <a:lstStyle/>
          <a:p>
            <a:r>
              <a:rPr lang="en-US" sz="3600" dirty="0">
                <a:latin typeface="Times New Roman" panose="02020603050405020304" pitchFamily="18" charset="0"/>
                <a:cs typeface="Times New Roman" panose="02020603050405020304" pitchFamily="18" charset="0"/>
              </a:rPr>
              <a:t>The </a:t>
            </a:r>
            <a:r>
              <a:rPr lang="en-US" sz="3600" i="1" dirty="0" err="1">
                <a:latin typeface="Times New Roman" panose="02020603050405020304" pitchFamily="18" charset="0"/>
                <a:cs typeface="Times New Roman" panose="02020603050405020304" pitchFamily="18" charset="0"/>
              </a:rPr>
              <a:t>Buddhavamsa</a:t>
            </a:r>
            <a:r>
              <a:rPr lang="en-US" sz="3600" dirty="0">
                <a:latin typeface="Times New Roman" panose="02020603050405020304" pitchFamily="18" charset="0"/>
                <a:cs typeface="Times New Roman" panose="02020603050405020304" pitchFamily="18" charset="0"/>
              </a:rPr>
              <a:t> continued…</a:t>
            </a:r>
          </a:p>
        </p:txBody>
      </p:sp>
      <p:sp>
        <p:nvSpPr>
          <p:cNvPr id="3" name="Content Placeholder 2">
            <a:extLst>
              <a:ext uri="{FF2B5EF4-FFF2-40B4-BE49-F238E27FC236}">
                <a16:creationId xmlns:a16="http://schemas.microsoft.com/office/drawing/2014/main" id="{9E0E9FE6-B1B4-CA48-B881-9D5401B04947}"/>
              </a:ext>
            </a:extLst>
          </p:cNvPr>
          <p:cNvSpPr>
            <a:spLocks noGrp="1"/>
          </p:cNvSpPr>
          <p:nvPr>
            <p:ph idx="1"/>
          </p:nvPr>
        </p:nvSpPr>
        <p:spPr>
          <a:xfrm>
            <a:off x="370566" y="986881"/>
            <a:ext cx="11450868" cy="5871120"/>
          </a:xfrm>
        </p:spPr>
        <p:txBody>
          <a:bodyPr>
            <a:normAutofit fontScale="85000" lnSpcReduction="20000"/>
          </a:bodyPr>
          <a:lstStyle/>
          <a:p>
            <a:pPr marL="0" indent="0" algn="just">
              <a:spcBef>
                <a:spcPts val="0"/>
              </a:spcBef>
              <a:buNone/>
            </a:pPr>
            <a:r>
              <a:rPr lang="en-GB" sz="3100" dirty="0">
                <a:latin typeface="Times New Roman" panose="02020603050405020304" pitchFamily="18" charset="0"/>
                <a:cs typeface="Times New Roman" panose="02020603050405020304" pitchFamily="18" charset="0"/>
              </a:rPr>
              <a:t>54. While I was lying on the earth it was thus in my mind: If I so wished I could burn up my defilements today.</a:t>
            </a:r>
          </a:p>
          <a:p>
            <a:pPr marL="0" indent="0" algn="just">
              <a:spcBef>
                <a:spcPts val="0"/>
              </a:spcBef>
              <a:buNone/>
            </a:pPr>
            <a:br>
              <a:rPr lang="en-GB" sz="900" dirty="0">
                <a:latin typeface="Times New Roman" panose="02020603050405020304" pitchFamily="18" charset="0"/>
                <a:cs typeface="Times New Roman" panose="02020603050405020304" pitchFamily="18" charset="0"/>
              </a:rPr>
            </a:br>
            <a:r>
              <a:rPr lang="en-GB" sz="3100" dirty="0">
                <a:latin typeface="Times New Roman" panose="02020603050405020304" pitchFamily="18" charset="0"/>
                <a:cs typeface="Times New Roman" panose="02020603050405020304" pitchFamily="18" charset="0"/>
              </a:rPr>
              <a:t>55. What is the use while I (remain) unknown of realizing dhamma here? Having reached omniscience, I will become a Buddha in the world with the devas.</a:t>
            </a:r>
          </a:p>
          <a:p>
            <a:pPr marL="0" indent="0" algn="just">
              <a:spcBef>
                <a:spcPts val="0"/>
              </a:spcBef>
              <a:buNone/>
            </a:pPr>
            <a:endParaRPr lang="en-GB" sz="900" dirty="0">
              <a:latin typeface="Times New Roman" panose="02020603050405020304" pitchFamily="18" charset="0"/>
              <a:cs typeface="Times New Roman" panose="02020603050405020304" pitchFamily="18" charset="0"/>
            </a:endParaRPr>
          </a:p>
          <a:p>
            <a:pPr marL="0" indent="0" algn="just">
              <a:spcBef>
                <a:spcPts val="0"/>
              </a:spcBef>
              <a:buNone/>
            </a:pPr>
            <a:r>
              <a:rPr lang="en-GB" sz="3100" dirty="0">
                <a:latin typeface="Times New Roman" panose="02020603050405020304" pitchFamily="18" charset="0"/>
                <a:cs typeface="Times New Roman" panose="02020603050405020304" pitchFamily="18" charset="0"/>
              </a:rPr>
              <a:t>56. What is the use of my crossing over alone, being a man aware of my strength? Having reached omniscience, I will cause the world together with the devas to cross over. </a:t>
            </a:r>
            <a:endParaRPr lang="en-GB" sz="300" dirty="0">
              <a:latin typeface="Times New Roman" panose="02020603050405020304" pitchFamily="18" charset="0"/>
              <a:cs typeface="Times New Roman" panose="02020603050405020304" pitchFamily="18" charset="0"/>
            </a:endParaRPr>
          </a:p>
          <a:p>
            <a:pPr marL="0" indent="0" algn="just">
              <a:spcBef>
                <a:spcPts val="0"/>
              </a:spcBef>
              <a:buNone/>
            </a:pPr>
            <a:br>
              <a:rPr lang="en-GB" sz="900" dirty="0">
                <a:latin typeface="Times New Roman" panose="02020603050405020304" pitchFamily="18" charset="0"/>
                <a:cs typeface="Times New Roman" panose="02020603050405020304" pitchFamily="18" charset="0"/>
              </a:rPr>
            </a:br>
            <a:r>
              <a:rPr lang="en-GB" sz="3100" dirty="0">
                <a:latin typeface="Times New Roman" panose="02020603050405020304" pitchFamily="18" charset="0"/>
                <a:cs typeface="Times New Roman" panose="02020603050405020304" pitchFamily="18" charset="0"/>
              </a:rPr>
              <a:t>57. By this act of merit of mine towards the supreme among men I will reach omniscience, I will cause many people to cross over. </a:t>
            </a:r>
          </a:p>
          <a:p>
            <a:pPr marL="0" indent="0" algn="just">
              <a:spcBef>
                <a:spcPts val="0"/>
              </a:spcBef>
              <a:buNone/>
            </a:pPr>
            <a:endParaRPr lang="en-GB" sz="900" dirty="0">
              <a:latin typeface="Times New Roman" panose="02020603050405020304" pitchFamily="18" charset="0"/>
              <a:cs typeface="Times New Roman" panose="02020603050405020304" pitchFamily="18" charset="0"/>
            </a:endParaRPr>
          </a:p>
          <a:p>
            <a:pPr marL="0" indent="0" algn="just">
              <a:spcBef>
                <a:spcPts val="0"/>
              </a:spcBef>
              <a:buNone/>
            </a:pPr>
            <a:r>
              <a:rPr lang="en-GB" sz="3100" dirty="0">
                <a:latin typeface="Times New Roman" panose="02020603050405020304" pitchFamily="18" charset="0"/>
                <a:cs typeface="Times New Roman" panose="02020603050405020304" pitchFamily="18" charset="0"/>
              </a:rPr>
              <a:t>[</a:t>
            </a:r>
            <a:r>
              <a:rPr lang="en-GB" sz="3100" dirty="0" err="1">
                <a:latin typeface="Times New Roman" panose="02020603050405020304" pitchFamily="18" charset="0"/>
                <a:cs typeface="Times New Roman" panose="02020603050405020304" pitchFamily="18" charset="0"/>
              </a:rPr>
              <a:t>Dīpaṅkara</a:t>
            </a:r>
            <a:r>
              <a:rPr lang="en-GB" sz="3100" dirty="0">
                <a:latin typeface="Times New Roman" panose="02020603050405020304" pitchFamily="18" charset="0"/>
                <a:cs typeface="Times New Roman" panose="02020603050405020304" pitchFamily="18" charset="0"/>
              </a:rPr>
              <a:t> says:]</a:t>
            </a:r>
          </a:p>
          <a:p>
            <a:pPr marL="0" indent="0" algn="just">
              <a:spcBef>
                <a:spcPts val="0"/>
              </a:spcBef>
              <a:buNone/>
            </a:pPr>
            <a:endParaRPr lang="en-GB" sz="900" dirty="0">
              <a:latin typeface="Times New Roman" panose="02020603050405020304" pitchFamily="18" charset="0"/>
              <a:cs typeface="Times New Roman" panose="02020603050405020304" pitchFamily="18" charset="0"/>
            </a:endParaRPr>
          </a:p>
          <a:p>
            <a:pPr marL="0" indent="0" algn="just">
              <a:spcBef>
                <a:spcPts val="0"/>
              </a:spcBef>
              <a:buNone/>
            </a:pPr>
            <a:r>
              <a:rPr lang="en-GB" sz="3100" dirty="0">
                <a:latin typeface="Times New Roman" panose="02020603050405020304" pitchFamily="18" charset="0"/>
                <a:cs typeface="Times New Roman" panose="02020603050405020304" pitchFamily="18" charset="0"/>
              </a:rPr>
              <a:t>61. Do you see this very severe ascetic, a matted hair ascetic? Innumerable eons from now he will be a Buddha in the world.</a:t>
            </a:r>
          </a:p>
          <a:p>
            <a:pPr marL="0" indent="0" algn="just">
              <a:spcBef>
                <a:spcPts val="0"/>
              </a:spcBef>
              <a:buNone/>
            </a:pPr>
            <a:endParaRPr lang="en-US" sz="900" dirty="0">
              <a:latin typeface="Times New Roman" panose="02020603050405020304" pitchFamily="18" charset="0"/>
              <a:cs typeface="Times New Roman" panose="02020603050405020304" pitchFamily="18" charset="0"/>
            </a:endParaRPr>
          </a:p>
          <a:p>
            <a:pPr marL="0" indent="0" algn="just">
              <a:spcBef>
                <a:spcPts val="0"/>
              </a:spcBef>
              <a:buNone/>
            </a:pPr>
            <a:r>
              <a:rPr lang="en-US" sz="3100" dirty="0">
                <a:latin typeface="Times New Roman" panose="02020603050405020304" pitchFamily="18" charset="0"/>
                <a:cs typeface="Times New Roman" panose="02020603050405020304" pitchFamily="18" charset="0"/>
              </a:rPr>
              <a:t>[</a:t>
            </a:r>
            <a:r>
              <a:rPr lang="en-US" sz="3100" dirty="0" err="1">
                <a:latin typeface="Times New Roman" panose="02020603050405020304" pitchFamily="18" charset="0"/>
                <a:cs typeface="Times New Roman" panose="02020603050405020304" pitchFamily="18" charset="0"/>
              </a:rPr>
              <a:t>Sumedha</a:t>
            </a:r>
            <a:r>
              <a:rPr lang="en-US" sz="3100" dirty="0">
                <a:latin typeface="Times New Roman" panose="02020603050405020304" pitchFamily="18" charset="0"/>
                <a:cs typeface="Times New Roman" panose="02020603050405020304" pitchFamily="18" charset="0"/>
              </a:rPr>
              <a:t> says:]</a:t>
            </a:r>
          </a:p>
          <a:p>
            <a:pPr marL="0" indent="0" algn="just">
              <a:spcBef>
                <a:spcPts val="0"/>
              </a:spcBef>
              <a:buNone/>
            </a:pPr>
            <a:endParaRPr lang="en-US" sz="900" dirty="0">
              <a:latin typeface="Times New Roman" panose="02020603050405020304" pitchFamily="18" charset="0"/>
              <a:cs typeface="Times New Roman" panose="02020603050405020304" pitchFamily="18" charset="0"/>
            </a:endParaRPr>
          </a:p>
          <a:p>
            <a:pPr marL="0" indent="0" algn="just">
              <a:spcBef>
                <a:spcPts val="0"/>
              </a:spcBef>
              <a:buNone/>
            </a:pPr>
            <a:r>
              <a:rPr lang="en-GB" sz="3100" dirty="0">
                <a:latin typeface="Times New Roman" panose="02020603050405020304" pitchFamily="18" charset="0"/>
                <a:cs typeface="Times New Roman" panose="02020603050405020304" pitchFamily="18" charset="0"/>
              </a:rPr>
              <a:t>110. The utterance of Buddhas is not of double meaning, the utterance of Conquerors is not false, there is no untruth in Buddhas. Assuredly I will be a Buddha.</a:t>
            </a:r>
          </a:p>
          <a:p>
            <a:pPr marL="0" indent="0" algn="just">
              <a:spcBef>
                <a:spcPts val="0"/>
              </a:spcBef>
              <a:buNone/>
            </a:pPr>
            <a:endParaRPr lang="en-GB" sz="1900" dirty="0">
              <a:latin typeface="Times New Roman" panose="02020603050405020304" pitchFamily="18" charset="0"/>
              <a:cs typeface="Times New Roman" panose="02020603050405020304" pitchFamily="18" charset="0"/>
            </a:endParaRPr>
          </a:p>
          <a:p>
            <a:pPr marL="0" indent="0" algn="r">
              <a:spcBef>
                <a:spcPts val="0"/>
              </a:spcBef>
              <a:buNone/>
            </a:pPr>
            <a:r>
              <a:rPr lang="en-GB" sz="2600" dirty="0">
                <a:latin typeface="Times New Roman" panose="02020603050405020304" pitchFamily="18" charset="0"/>
                <a:cs typeface="Times New Roman" panose="02020603050405020304" pitchFamily="18" charset="0"/>
              </a:rPr>
              <a:t>Horner, I. B. (trans.). 1975.</a:t>
            </a:r>
            <a:r>
              <a:rPr lang="en-GB" sz="2600" i="1" dirty="0">
                <a:latin typeface="Times New Roman" panose="02020603050405020304" pitchFamily="18" charset="0"/>
                <a:cs typeface="Times New Roman" panose="02020603050405020304" pitchFamily="18" charset="0"/>
              </a:rPr>
              <a:t> The Minor Anthologies of the Pali Canon, Part III: Chronicle of Buddhas (</a:t>
            </a:r>
            <a:r>
              <a:rPr lang="en-GB" sz="2600" i="1" dirty="0" err="1">
                <a:latin typeface="Times New Roman" panose="02020603050405020304" pitchFamily="18" charset="0"/>
                <a:cs typeface="Times New Roman" panose="02020603050405020304" pitchFamily="18" charset="0"/>
              </a:rPr>
              <a:t>Buddhavaṃsa</a:t>
            </a:r>
            <a:r>
              <a:rPr lang="en-GB" sz="2600" i="1" dirty="0">
                <a:latin typeface="Times New Roman" panose="02020603050405020304" pitchFamily="18" charset="0"/>
                <a:cs typeface="Times New Roman" panose="02020603050405020304" pitchFamily="18" charset="0"/>
              </a:rPr>
              <a:t>)</a:t>
            </a:r>
            <a:r>
              <a:rPr lang="en-GB" sz="2600" dirty="0">
                <a:latin typeface="Times New Roman" panose="02020603050405020304" pitchFamily="18" charset="0"/>
                <a:cs typeface="Times New Roman" panose="02020603050405020304" pitchFamily="18" charset="0"/>
              </a:rPr>
              <a:t>. Oxford: Pali Text Society.</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6750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9B4DE-ADC8-C44C-90D7-8E0A1A5E7D1E}"/>
              </a:ext>
            </a:extLst>
          </p:cNvPr>
          <p:cNvSpPr>
            <a:spLocks noGrp="1"/>
          </p:cNvSpPr>
          <p:nvPr>
            <p:ph type="title"/>
          </p:nvPr>
        </p:nvSpPr>
        <p:spPr>
          <a:xfrm>
            <a:off x="8853584" y="365125"/>
            <a:ext cx="2321311" cy="1325563"/>
          </a:xfrm>
        </p:spPr>
        <p:txBody>
          <a:bodyPr/>
          <a:lstStyle/>
          <a:p>
            <a:r>
              <a:rPr lang="en-US" dirty="0">
                <a:latin typeface="Times New Roman" panose="02020603050405020304" pitchFamily="18" charset="0"/>
                <a:cs typeface="Times New Roman" panose="02020603050405020304" pitchFamily="18" charset="0"/>
              </a:rPr>
              <a:t>Many buddhas</a:t>
            </a:r>
          </a:p>
        </p:txBody>
      </p:sp>
      <p:pic>
        <p:nvPicPr>
          <p:cNvPr id="5" name="Content Placeholder 4">
            <a:extLst>
              <a:ext uri="{FF2B5EF4-FFF2-40B4-BE49-F238E27FC236}">
                <a16:creationId xmlns:a16="http://schemas.microsoft.com/office/drawing/2014/main" id="{7838D5AE-D06A-C34D-B40F-42A01D512FAC}"/>
              </a:ext>
            </a:extLst>
          </p:cNvPr>
          <p:cNvPicPr>
            <a:picLocks noGrp="1" noChangeAspect="1"/>
          </p:cNvPicPr>
          <p:nvPr>
            <p:ph idx="1"/>
          </p:nvPr>
        </p:nvPicPr>
        <p:blipFill rotWithShape="1">
          <a:blip r:embed="rId4" cstate="hqprint">
            <a:extLst>
              <a:ext uri="{28A0092B-C50C-407E-A947-70E740481C1C}">
                <a14:useLocalDpi xmlns:a14="http://schemas.microsoft.com/office/drawing/2010/main"/>
              </a:ext>
            </a:extLst>
          </a:blip>
          <a:srcRect/>
          <a:stretch/>
        </p:blipFill>
        <p:spPr>
          <a:xfrm>
            <a:off x="509227" y="3582760"/>
            <a:ext cx="11173546" cy="2910115"/>
          </a:xfrm>
        </p:spPr>
      </p:pic>
      <p:pic>
        <p:nvPicPr>
          <p:cNvPr id="7" name="Picture 6">
            <a:extLst>
              <a:ext uri="{FF2B5EF4-FFF2-40B4-BE49-F238E27FC236}">
                <a16:creationId xmlns:a16="http://schemas.microsoft.com/office/drawing/2014/main" id="{F68E8743-6835-F344-BB1D-0E130CA6E49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509227" y="365125"/>
            <a:ext cx="3435966" cy="3063875"/>
          </a:xfrm>
          <a:prstGeom prst="rect">
            <a:avLst/>
          </a:prstGeom>
        </p:spPr>
      </p:pic>
      <p:pic>
        <p:nvPicPr>
          <p:cNvPr id="9" name="Picture 8">
            <a:extLst>
              <a:ext uri="{FF2B5EF4-FFF2-40B4-BE49-F238E27FC236}">
                <a16:creationId xmlns:a16="http://schemas.microsoft.com/office/drawing/2014/main" id="{C2B9FA41-5AEC-CF4E-BBFC-6D179F23DE4D}"/>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001565" y="365125"/>
            <a:ext cx="4625160" cy="3063875"/>
          </a:xfrm>
          <a:prstGeom prst="rect">
            <a:avLst/>
          </a:prstGeom>
        </p:spPr>
      </p:pic>
      <p:sp>
        <p:nvSpPr>
          <p:cNvPr id="10" name="TextBox 9">
            <a:extLst>
              <a:ext uri="{FF2B5EF4-FFF2-40B4-BE49-F238E27FC236}">
                <a16:creationId xmlns:a16="http://schemas.microsoft.com/office/drawing/2014/main" id="{E1B542C3-BB62-9B48-8CCA-E5920F2EC417}"/>
              </a:ext>
            </a:extLst>
          </p:cNvPr>
          <p:cNvSpPr txBox="1"/>
          <p:nvPr/>
        </p:nvSpPr>
        <p:spPr>
          <a:xfrm>
            <a:off x="8853584" y="2105561"/>
            <a:ext cx="2655929" cy="132343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Top left: Nalanda</a:t>
            </a:r>
          </a:p>
          <a:p>
            <a:r>
              <a:rPr lang="en-US" sz="2000" dirty="0">
                <a:latin typeface="Times New Roman" panose="02020603050405020304" pitchFamily="18" charset="0"/>
                <a:cs typeface="Times New Roman" panose="02020603050405020304" pitchFamily="18" charset="0"/>
              </a:rPr>
              <a:t>Top middle: Dambulla</a:t>
            </a:r>
          </a:p>
          <a:p>
            <a:r>
              <a:rPr lang="en-US" sz="2000" dirty="0">
                <a:latin typeface="Times New Roman" panose="02020603050405020304" pitchFamily="18" charset="0"/>
                <a:cs typeface="Times New Roman" panose="02020603050405020304" pitchFamily="18" charset="0"/>
              </a:rPr>
              <a:t>Below: Sanchi</a:t>
            </a:r>
          </a:p>
          <a:p>
            <a:r>
              <a:rPr lang="en-US" sz="2000" dirty="0">
                <a:latin typeface="Times New Roman" panose="02020603050405020304" pitchFamily="18" charset="0"/>
                <a:cs typeface="Times New Roman" panose="02020603050405020304" pitchFamily="18" charset="0"/>
              </a:rPr>
              <a:t>Full details in notes</a:t>
            </a:r>
          </a:p>
        </p:txBody>
      </p:sp>
    </p:spTree>
    <p:extLst>
      <p:ext uri="{BB962C8B-B14F-4D97-AF65-F5344CB8AC3E}">
        <p14:creationId xmlns:p14="http://schemas.microsoft.com/office/powerpoint/2010/main" val="292789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86C675-ADFB-8740-AF5B-53058ED55F48}"/>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381000" y="1590259"/>
            <a:ext cx="8076563" cy="4806812"/>
          </a:xfrm>
          <a:prstGeom prst="rect">
            <a:avLst/>
          </a:prstGeom>
        </p:spPr>
      </p:pic>
      <p:sp>
        <p:nvSpPr>
          <p:cNvPr id="6" name="Title 5">
            <a:extLst>
              <a:ext uri="{FF2B5EF4-FFF2-40B4-BE49-F238E27FC236}">
                <a16:creationId xmlns:a16="http://schemas.microsoft.com/office/drawing/2014/main" id="{7B65255B-4D67-C740-A8BB-AD45927766C3}"/>
              </a:ext>
            </a:extLst>
          </p:cNvPr>
          <p:cNvSpPr>
            <a:spLocks noGrp="1"/>
          </p:cNvSpPr>
          <p:nvPr>
            <p:ph type="title"/>
          </p:nvPr>
        </p:nvSpPr>
        <p:spPr>
          <a:xfrm>
            <a:off x="380999" y="387693"/>
            <a:ext cx="10515600" cy="1325563"/>
          </a:xfrm>
        </p:spPr>
        <p:txBody>
          <a:bodyPr/>
          <a:lstStyle/>
          <a:p>
            <a:r>
              <a:rPr lang="en-US" dirty="0">
                <a:latin typeface="Times New Roman" panose="02020603050405020304" pitchFamily="18" charset="0"/>
                <a:cs typeface="Times New Roman" panose="02020603050405020304" pitchFamily="18" charset="0"/>
              </a:rPr>
              <a:t>The Next Buddha: </a:t>
            </a:r>
            <a:r>
              <a:rPr lang="en-US" dirty="0" err="1">
                <a:latin typeface="Times New Roman" panose="02020603050405020304" pitchFamily="18" charset="0"/>
                <a:cs typeface="Times New Roman" panose="02020603050405020304" pitchFamily="18" charset="0"/>
              </a:rPr>
              <a:t>Maitreya</a:t>
            </a:r>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FE53A57-9A0B-0147-9542-6375E2F99C4C}"/>
              </a:ext>
            </a:extLst>
          </p:cNvPr>
          <p:cNvSpPr txBox="1"/>
          <p:nvPr/>
        </p:nvSpPr>
        <p:spPr>
          <a:xfrm>
            <a:off x="8545710" y="673772"/>
            <a:ext cx="3265289" cy="2339102"/>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Left: Seven Buddhas and </a:t>
            </a:r>
            <a:r>
              <a:rPr lang="en-US" sz="2000" dirty="0" err="1">
                <a:latin typeface="Times New Roman" panose="02020603050405020304" pitchFamily="18" charset="0"/>
                <a:cs typeface="Times New Roman" panose="02020603050405020304" pitchFamily="18" charset="0"/>
              </a:rPr>
              <a:t>Maitreya</a:t>
            </a:r>
            <a:r>
              <a:rPr lang="en-US" sz="2000" dirty="0">
                <a:latin typeface="Times New Roman" panose="02020603050405020304" pitchFamily="18" charset="0"/>
                <a:cs typeface="Times New Roman" panose="02020603050405020304" pitchFamily="18" charset="0"/>
              </a:rPr>
              <a:t>, from Bodhgaya</a:t>
            </a:r>
          </a:p>
          <a:p>
            <a:pPr algn="just"/>
            <a:endParaRPr lang="en-US" sz="8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Right: An East Asian depiction of the future buddha, or ‘</a:t>
            </a:r>
            <a:r>
              <a:rPr lang="en-US" sz="2000" dirty="0" err="1">
                <a:latin typeface="Times New Roman" panose="02020603050405020304" pitchFamily="18" charset="0"/>
                <a:cs typeface="Times New Roman" panose="02020603050405020304" pitchFamily="18" charset="0"/>
              </a:rPr>
              <a:t>Budai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布袋</a:t>
            </a:r>
            <a:r>
              <a:rPr lang="en-US" sz="2000" dirty="0">
                <a:latin typeface="Times New Roman" panose="02020603050405020304" pitchFamily="18" charset="0"/>
                <a:cs typeface="Times New Roman" panose="02020603050405020304" pitchFamily="18" charset="0"/>
              </a:rPr>
              <a:t>). Image in the public domain</a:t>
            </a:r>
          </a:p>
          <a:p>
            <a:endParaRPr lang="en-US" dirty="0"/>
          </a:p>
        </p:txBody>
      </p:sp>
      <p:pic>
        <p:nvPicPr>
          <p:cNvPr id="2" name="Picture 1">
            <a:extLst>
              <a:ext uri="{FF2B5EF4-FFF2-40B4-BE49-F238E27FC236}">
                <a16:creationId xmlns:a16="http://schemas.microsoft.com/office/drawing/2014/main" id="{E79136E3-91E0-3648-9EEC-5DD477F58228}"/>
              </a:ext>
            </a:extLst>
          </p:cNvPr>
          <p:cNvPicPr>
            <a:picLocks noChangeAspect="1"/>
          </p:cNvPicPr>
          <p:nvPr/>
        </p:nvPicPr>
        <p:blipFill>
          <a:blip r:embed="rId5"/>
          <a:stretch>
            <a:fillRect/>
          </a:stretch>
        </p:blipFill>
        <p:spPr>
          <a:xfrm>
            <a:off x="8545710" y="2944408"/>
            <a:ext cx="3265290" cy="3442900"/>
          </a:xfrm>
          <a:prstGeom prst="rect">
            <a:avLst/>
          </a:prstGeom>
        </p:spPr>
      </p:pic>
    </p:spTree>
    <p:extLst>
      <p:ext uri="{BB962C8B-B14F-4D97-AF65-F5344CB8AC3E}">
        <p14:creationId xmlns:p14="http://schemas.microsoft.com/office/powerpoint/2010/main" val="713603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104245-AC37-074B-968E-ACA90A797EEA}"/>
              </a:ext>
            </a:extLst>
          </p:cNvPr>
          <p:cNvSpPr txBox="1"/>
          <p:nvPr/>
        </p:nvSpPr>
        <p:spPr>
          <a:xfrm>
            <a:off x="329355" y="321763"/>
            <a:ext cx="11369586"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‘Mainstream’ Buddhist Cosmography </a:t>
            </a:r>
          </a:p>
        </p:txBody>
      </p:sp>
      <p:sp>
        <p:nvSpPr>
          <p:cNvPr id="2" name="TextBox 1">
            <a:extLst>
              <a:ext uri="{FF2B5EF4-FFF2-40B4-BE49-F238E27FC236}">
                <a16:creationId xmlns:a16="http://schemas.microsoft.com/office/drawing/2014/main" id="{5B5B2E30-BB13-7646-A403-29CB22F26635}"/>
              </a:ext>
            </a:extLst>
          </p:cNvPr>
          <p:cNvSpPr txBox="1"/>
          <p:nvPr/>
        </p:nvSpPr>
        <p:spPr>
          <a:xfrm>
            <a:off x="7677243" y="2721960"/>
            <a:ext cx="1532965"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Humans</a:t>
            </a:r>
          </a:p>
        </p:txBody>
      </p:sp>
      <p:sp>
        <p:nvSpPr>
          <p:cNvPr id="5" name="TextBox 4">
            <a:extLst>
              <a:ext uri="{FF2B5EF4-FFF2-40B4-BE49-F238E27FC236}">
                <a16:creationId xmlns:a16="http://schemas.microsoft.com/office/drawing/2014/main" id="{C1D554CC-82C2-8946-BF6F-A74E3CE378E7}"/>
              </a:ext>
            </a:extLst>
          </p:cNvPr>
          <p:cNvSpPr txBox="1"/>
          <p:nvPr/>
        </p:nvSpPr>
        <p:spPr>
          <a:xfrm>
            <a:off x="7677243" y="4503684"/>
            <a:ext cx="1532965"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Animals</a:t>
            </a:r>
          </a:p>
        </p:txBody>
      </p:sp>
      <p:sp>
        <p:nvSpPr>
          <p:cNvPr id="7" name="TextBox 6">
            <a:extLst>
              <a:ext uri="{FF2B5EF4-FFF2-40B4-BE49-F238E27FC236}">
                <a16:creationId xmlns:a16="http://schemas.microsoft.com/office/drawing/2014/main" id="{096CE4DD-8B4F-EA43-8968-4D9BA9E676DF}"/>
              </a:ext>
            </a:extLst>
          </p:cNvPr>
          <p:cNvSpPr txBox="1"/>
          <p:nvPr/>
        </p:nvSpPr>
        <p:spPr>
          <a:xfrm>
            <a:off x="7677243" y="1308908"/>
            <a:ext cx="1532965"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Deities</a:t>
            </a:r>
          </a:p>
        </p:txBody>
      </p:sp>
      <p:sp>
        <p:nvSpPr>
          <p:cNvPr id="8" name="TextBox 7">
            <a:extLst>
              <a:ext uri="{FF2B5EF4-FFF2-40B4-BE49-F238E27FC236}">
                <a16:creationId xmlns:a16="http://schemas.microsoft.com/office/drawing/2014/main" id="{56C9C89A-0D62-2246-A254-48FF4054CCA8}"/>
              </a:ext>
            </a:extLst>
          </p:cNvPr>
          <p:cNvSpPr txBox="1"/>
          <p:nvPr/>
        </p:nvSpPr>
        <p:spPr>
          <a:xfrm>
            <a:off x="7677242" y="5850640"/>
            <a:ext cx="1532965"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Worse!</a:t>
            </a:r>
          </a:p>
        </p:txBody>
      </p:sp>
      <p:cxnSp>
        <p:nvCxnSpPr>
          <p:cNvPr id="9" name="Straight Connector 8">
            <a:extLst>
              <a:ext uri="{FF2B5EF4-FFF2-40B4-BE49-F238E27FC236}">
                <a16:creationId xmlns:a16="http://schemas.microsoft.com/office/drawing/2014/main" id="{202D1376-8889-9E4B-8627-F2A806EC7E8B}"/>
              </a:ext>
            </a:extLst>
          </p:cNvPr>
          <p:cNvCxnSpPr>
            <a:cxnSpLocks/>
          </p:cNvCxnSpPr>
          <p:nvPr/>
        </p:nvCxnSpPr>
        <p:spPr>
          <a:xfrm>
            <a:off x="8443724" y="1770573"/>
            <a:ext cx="0" cy="107464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04D380B-4A2D-FA47-9BED-11403A4AF62B}"/>
              </a:ext>
            </a:extLst>
          </p:cNvPr>
          <p:cNvCxnSpPr>
            <a:cxnSpLocks/>
            <a:stCxn id="2" idx="2"/>
            <a:endCxn id="5" idx="0"/>
          </p:cNvCxnSpPr>
          <p:nvPr/>
        </p:nvCxnSpPr>
        <p:spPr>
          <a:xfrm>
            <a:off x="8443726" y="3183625"/>
            <a:ext cx="0" cy="1320059"/>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1B45B6-0D0F-EB4D-9AA6-ABF64F645942}"/>
              </a:ext>
            </a:extLst>
          </p:cNvPr>
          <p:cNvCxnSpPr>
            <a:cxnSpLocks/>
          </p:cNvCxnSpPr>
          <p:nvPr/>
        </p:nvCxnSpPr>
        <p:spPr>
          <a:xfrm>
            <a:off x="8443724" y="4965349"/>
            <a:ext cx="0" cy="107464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DA8E4E7C-8B00-0242-BB79-15DFF9554172}"/>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810680" y="2492334"/>
            <a:ext cx="505147" cy="796779"/>
          </a:xfrm>
          <a:prstGeom prst="rect">
            <a:avLst/>
          </a:prstGeom>
        </p:spPr>
      </p:pic>
      <p:sp>
        <p:nvSpPr>
          <p:cNvPr id="3" name="TextBox 2">
            <a:extLst>
              <a:ext uri="{FF2B5EF4-FFF2-40B4-BE49-F238E27FC236}">
                <a16:creationId xmlns:a16="http://schemas.microsoft.com/office/drawing/2014/main" id="{2241E5CB-2680-B844-8E0B-109678DC4827}"/>
              </a:ext>
            </a:extLst>
          </p:cNvPr>
          <p:cNvSpPr txBox="1"/>
          <p:nvPr/>
        </p:nvSpPr>
        <p:spPr>
          <a:xfrm>
            <a:off x="6868034" y="569368"/>
            <a:ext cx="3079376" cy="400110"/>
          </a:xfrm>
          <a:prstGeom prst="rect">
            <a:avLst/>
          </a:prstGeom>
          <a:noFill/>
        </p:spPr>
        <p:txBody>
          <a:bodyPr wrap="square" rtlCol="0">
            <a:spAutoFit/>
          </a:bodyPr>
          <a:lstStyle/>
          <a:p>
            <a:pPr algn="ctr"/>
            <a:r>
              <a:rPr lang="en-US" sz="2000" i="1" dirty="0">
                <a:latin typeface="Times New Roman" panose="02020603050405020304" pitchFamily="18" charset="0"/>
                <a:cs typeface="Times New Roman" panose="02020603050405020304" pitchFamily="18" charset="0"/>
              </a:rPr>
              <a:t>Our world</a:t>
            </a:r>
          </a:p>
        </p:txBody>
      </p:sp>
      <p:cxnSp>
        <p:nvCxnSpPr>
          <p:cNvPr id="25" name="Straight Connector 24">
            <a:extLst>
              <a:ext uri="{FF2B5EF4-FFF2-40B4-BE49-F238E27FC236}">
                <a16:creationId xmlns:a16="http://schemas.microsoft.com/office/drawing/2014/main" id="{F67404F4-BB89-3943-9065-BAE9D17B9DBF}"/>
              </a:ext>
            </a:extLst>
          </p:cNvPr>
          <p:cNvCxnSpPr>
            <a:cxnSpLocks/>
          </p:cNvCxnSpPr>
          <p:nvPr/>
        </p:nvCxnSpPr>
        <p:spPr>
          <a:xfrm>
            <a:off x="8440596" y="969478"/>
            <a:ext cx="0" cy="383187"/>
          </a:xfrm>
          <a:prstGeom prst="line">
            <a:avLst/>
          </a:prstGeom>
          <a:ln w="38100">
            <a:solidFill>
              <a:schemeClr val="tx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DBDE5E7-524D-CA48-A463-96241401FEC7}"/>
              </a:ext>
            </a:extLst>
          </p:cNvPr>
          <p:cNvSpPr txBox="1"/>
          <p:nvPr/>
        </p:nvSpPr>
        <p:spPr>
          <a:xfrm>
            <a:off x="9456716" y="3289113"/>
            <a:ext cx="1213073" cy="615553"/>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Buddha (departed</a:t>
            </a:r>
            <a:r>
              <a:rPr lang="en-US" dirty="0">
                <a:latin typeface="Times New Roman" panose="02020603050405020304" pitchFamily="18" charset="0"/>
                <a:cs typeface="Times New Roman" panose="02020603050405020304" pitchFamily="18" charset="0"/>
              </a:rPr>
              <a:t>)</a:t>
            </a:r>
          </a:p>
        </p:txBody>
      </p:sp>
      <p:cxnSp>
        <p:nvCxnSpPr>
          <p:cNvPr id="58" name="Straight Connector 57">
            <a:extLst>
              <a:ext uri="{FF2B5EF4-FFF2-40B4-BE49-F238E27FC236}">
                <a16:creationId xmlns:a16="http://schemas.microsoft.com/office/drawing/2014/main" id="{F0F7E9D5-C616-7B4A-AF5D-F3141597C005}"/>
              </a:ext>
            </a:extLst>
          </p:cNvPr>
          <p:cNvCxnSpPr>
            <a:cxnSpLocks/>
          </p:cNvCxnSpPr>
          <p:nvPr/>
        </p:nvCxnSpPr>
        <p:spPr>
          <a:xfrm flipH="1">
            <a:off x="9110817" y="2961092"/>
            <a:ext cx="530087" cy="0"/>
          </a:xfrm>
          <a:prstGeom prst="line">
            <a:avLst/>
          </a:prstGeom>
          <a:ln w="38100">
            <a:solidFill>
              <a:schemeClr val="tx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pic>
        <p:nvPicPr>
          <p:cNvPr id="16" name="Picture 1">
            <a:extLst>
              <a:ext uri="{FF2B5EF4-FFF2-40B4-BE49-F238E27FC236}">
                <a16:creationId xmlns:a16="http://schemas.microsoft.com/office/drawing/2014/main" id="{5D37CD10-11E9-F648-BE91-77CACC2F538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94885" y="1034158"/>
            <a:ext cx="5494812" cy="5397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820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104245-AC37-074B-968E-ACA90A797EEA}"/>
              </a:ext>
            </a:extLst>
          </p:cNvPr>
          <p:cNvSpPr txBox="1"/>
          <p:nvPr/>
        </p:nvSpPr>
        <p:spPr>
          <a:xfrm>
            <a:off x="329355" y="321763"/>
            <a:ext cx="11369586"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Mahāyāna Buddhist Cosmography </a:t>
            </a:r>
          </a:p>
        </p:txBody>
      </p:sp>
      <p:sp>
        <p:nvSpPr>
          <p:cNvPr id="2" name="TextBox 1">
            <a:extLst>
              <a:ext uri="{FF2B5EF4-FFF2-40B4-BE49-F238E27FC236}">
                <a16:creationId xmlns:a16="http://schemas.microsoft.com/office/drawing/2014/main" id="{5B5B2E30-BB13-7646-A403-29CB22F26635}"/>
              </a:ext>
            </a:extLst>
          </p:cNvPr>
          <p:cNvSpPr txBox="1"/>
          <p:nvPr/>
        </p:nvSpPr>
        <p:spPr>
          <a:xfrm>
            <a:off x="7677243" y="2721960"/>
            <a:ext cx="1532965"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Humans</a:t>
            </a:r>
          </a:p>
        </p:txBody>
      </p:sp>
      <p:sp>
        <p:nvSpPr>
          <p:cNvPr id="5" name="TextBox 4">
            <a:extLst>
              <a:ext uri="{FF2B5EF4-FFF2-40B4-BE49-F238E27FC236}">
                <a16:creationId xmlns:a16="http://schemas.microsoft.com/office/drawing/2014/main" id="{C1D554CC-82C2-8946-BF6F-A74E3CE378E7}"/>
              </a:ext>
            </a:extLst>
          </p:cNvPr>
          <p:cNvSpPr txBox="1"/>
          <p:nvPr/>
        </p:nvSpPr>
        <p:spPr>
          <a:xfrm>
            <a:off x="7677243" y="4503684"/>
            <a:ext cx="1532965"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Animals</a:t>
            </a:r>
          </a:p>
        </p:txBody>
      </p:sp>
      <p:sp>
        <p:nvSpPr>
          <p:cNvPr id="7" name="TextBox 6">
            <a:extLst>
              <a:ext uri="{FF2B5EF4-FFF2-40B4-BE49-F238E27FC236}">
                <a16:creationId xmlns:a16="http://schemas.microsoft.com/office/drawing/2014/main" id="{096CE4DD-8B4F-EA43-8968-4D9BA9E676DF}"/>
              </a:ext>
            </a:extLst>
          </p:cNvPr>
          <p:cNvSpPr txBox="1"/>
          <p:nvPr/>
        </p:nvSpPr>
        <p:spPr>
          <a:xfrm>
            <a:off x="7677243" y="1308908"/>
            <a:ext cx="1532965"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Deities</a:t>
            </a:r>
          </a:p>
        </p:txBody>
      </p:sp>
      <p:sp>
        <p:nvSpPr>
          <p:cNvPr id="8" name="TextBox 7">
            <a:extLst>
              <a:ext uri="{FF2B5EF4-FFF2-40B4-BE49-F238E27FC236}">
                <a16:creationId xmlns:a16="http://schemas.microsoft.com/office/drawing/2014/main" id="{56C9C89A-0D62-2246-A254-48FF4054CCA8}"/>
              </a:ext>
            </a:extLst>
          </p:cNvPr>
          <p:cNvSpPr txBox="1"/>
          <p:nvPr/>
        </p:nvSpPr>
        <p:spPr>
          <a:xfrm>
            <a:off x="7677242" y="5850640"/>
            <a:ext cx="1532965"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Worse!</a:t>
            </a:r>
          </a:p>
        </p:txBody>
      </p:sp>
      <p:cxnSp>
        <p:nvCxnSpPr>
          <p:cNvPr id="9" name="Straight Connector 8">
            <a:extLst>
              <a:ext uri="{FF2B5EF4-FFF2-40B4-BE49-F238E27FC236}">
                <a16:creationId xmlns:a16="http://schemas.microsoft.com/office/drawing/2014/main" id="{202D1376-8889-9E4B-8627-F2A806EC7E8B}"/>
              </a:ext>
            </a:extLst>
          </p:cNvPr>
          <p:cNvCxnSpPr>
            <a:cxnSpLocks/>
          </p:cNvCxnSpPr>
          <p:nvPr/>
        </p:nvCxnSpPr>
        <p:spPr>
          <a:xfrm>
            <a:off x="8443724" y="1770573"/>
            <a:ext cx="0" cy="107464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04D380B-4A2D-FA47-9BED-11403A4AF62B}"/>
              </a:ext>
            </a:extLst>
          </p:cNvPr>
          <p:cNvCxnSpPr>
            <a:cxnSpLocks/>
            <a:stCxn id="2" idx="2"/>
            <a:endCxn id="5" idx="0"/>
          </p:cNvCxnSpPr>
          <p:nvPr/>
        </p:nvCxnSpPr>
        <p:spPr>
          <a:xfrm>
            <a:off x="8443726" y="3183625"/>
            <a:ext cx="0" cy="1320059"/>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1B45B6-0D0F-EB4D-9AA6-ABF64F645942}"/>
              </a:ext>
            </a:extLst>
          </p:cNvPr>
          <p:cNvCxnSpPr>
            <a:cxnSpLocks/>
          </p:cNvCxnSpPr>
          <p:nvPr/>
        </p:nvCxnSpPr>
        <p:spPr>
          <a:xfrm>
            <a:off x="8443724" y="4965349"/>
            <a:ext cx="0" cy="107464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DA8E4E7C-8B00-0242-BB79-15DFF9554172}"/>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088301" y="2422148"/>
            <a:ext cx="505147" cy="796779"/>
          </a:xfrm>
          <a:prstGeom prst="rect">
            <a:avLst/>
          </a:prstGeom>
        </p:spPr>
      </p:pic>
      <p:sp>
        <p:nvSpPr>
          <p:cNvPr id="13" name="TextBox 12">
            <a:extLst>
              <a:ext uri="{FF2B5EF4-FFF2-40B4-BE49-F238E27FC236}">
                <a16:creationId xmlns:a16="http://schemas.microsoft.com/office/drawing/2014/main" id="{9ECD1C5A-2514-D94E-865F-41934AA49CA0}"/>
              </a:ext>
            </a:extLst>
          </p:cNvPr>
          <p:cNvSpPr txBox="1"/>
          <p:nvPr/>
        </p:nvSpPr>
        <p:spPr>
          <a:xfrm>
            <a:off x="5048432" y="2721960"/>
            <a:ext cx="1532965" cy="461665"/>
          </a:xfrm>
          <a:prstGeom prst="rect">
            <a:avLst/>
          </a:prstGeom>
          <a:noFill/>
        </p:spPr>
        <p:txBody>
          <a:bodyPr wrap="square" rtlCol="0">
            <a:spAutoFit/>
          </a:bodyPr>
          <a:lstStyle/>
          <a:p>
            <a:pPr algn="ctr"/>
            <a:r>
              <a:rPr lang="en-US" sz="2400" dirty="0">
                <a:solidFill>
                  <a:srgbClr val="7030A0"/>
                </a:solidFill>
                <a:latin typeface="Times New Roman" panose="02020603050405020304" pitchFamily="18" charset="0"/>
                <a:cs typeface="Times New Roman" panose="02020603050405020304" pitchFamily="18" charset="0"/>
              </a:rPr>
              <a:t>Humans</a:t>
            </a:r>
          </a:p>
        </p:txBody>
      </p:sp>
      <p:sp>
        <p:nvSpPr>
          <p:cNvPr id="16" name="TextBox 15">
            <a:extLst>
              <a:ext uri="{FF2B5EF4-FFF2-40B4-BE49-F238E27FC236}">
                <a16:creationId xmlns:a16="http://schemas.microsoft.com/office/drawing/2014/main" id="{C7C5852D-6D03-F744-ACDD-D67FA6E2DDCA}"/>
              </a:ext>
            </a:extLst>
          </p:cNvPr>
          <p:cNvSpPr txBox="1"/>
          <p:nvPr/>
        </p:nvSpPr>
        <p:spPr>
          <a:xfrm>
            <a:off x="5048432" y="4503684"/>
            <a:ext cx="1532965" cy="461665"/>
          </a:xfrm>
          <a:prstGeom prst="rect">
            <a:avLst/>
          </a:prstGeom>
          <a:noFill/>
        </p:spPr>
        <p:txBody>
          <a:bodyPr wrap="square" rtlCol="0">
            <a:spAutoFit/>
          </a:bodyPr>
          <a:lstStyle/>
          <a:p>
            <a:pPr algn="ctr"/>
            <a:r>
              <a:rPr lang="en-US" sz="2400" dirty="0">
                <a:solidFill>
                  <a:srgbClr val="7030A0"/>
                </a:solidFill>
                <a:latin typeface="Times New Roman" panose="02020603050405020304" pitchFamily="18" charset="0"/>
                <a:cs typeface="Times New Roman" panose="02020603050405020304" pitchFamily="18" charset="0"/>
              </a:rPr>
              <a:t>Animals</a:t>
            </a:r>
          </a:p>
        </p:txBody>
      </p:sp>
      <p:sp>
        <p:nvSpPr>
          <p:cNvPr id="17" name="TextBox 16">
            <a:extLst>
              <a:ext uri="{FF2B5EF4-FFF2-40B4-BE49-F238E27FC236}">
                <a16:creationId xmlns:a16="http://schemas.microsoft.com/office/drawing/2014/main" id="{364A1F8A-7482-7740-A8CA-AB93722AD0AC}"/>
              </a:ext>
            </a:extLst>
          </p:cNvPr>
          <p:cNvSpPr txBox="1"/>
          <p:nvPr/>
        </p:nvSpPr>
        <p:spPr>
          <a:xfrm>
            <a:off x="5048432" y="1308908"/>
            <a:ext cx="1532965" cy="461665"/>
          </a:xfrm>
          <a:prstGeom prst="rect">
            <a:avLst/>
          </a:prstGeom>
          <a:noFill/>
        </p:spPr>
        <p:txBody>
          <a:bodyPr wrap="square" rtlCol="0">
            <a:spAutoFit/>
          </a:bodyPr>
          <a:lstStyle/>
          <a:p>
            <a:pPr algn="ctr"/>
            <a:r>
              <a:rPr lang="en-US" sz="2400" dirty="0">
                <a:solidFill>
                  <a:srgbClr val="7030A0"/>
                </a:solidFill>
                <a:latin typeface="Times New Roman" panose="02020603050405020304" pitchFamily="18" charset="0"/>
                <a:cs typeface="Times New Roman" panose="02020603050405020304" pitchFamily="18" charset="0"/>
              </a:rPr>
              <a:t>Deities</a:t>
            </a:r>
          </a:p>
        </p:txBody>
      </p:sp>
      <p:sp>
        <p:nvSpPr>
          <p:cNvPr id="18" name="TextBox 17">
            <a:extLst>
              <a:ext uri="{FF2B5EF4-FFF2-40B4-BE49-F238E27FC236}">
                <a16:creationId xmlns:a16="http://schemas.microsoft.com/office/drawing/2014/main" id="{F9DFD0A7-484C-ED4E-B0CB-0A6692620DCF}"/>
              </a:ext>
            </a:extLst>
          </p:cNvPr>
          <p:cNvSpPr txBox="1"/>
          <p:nvPr/>
        </p:nvSpPr>
        <p:spPr>
          <a:xfrm>
            <a:off x="5075325" y="5850640"/>
            <a:ext cx="1532965" cy="461665"/>
          </a:xfrm>
          <a:prstGeom prst="rect">
            <a:avLst/>
          </a:prstGeom>
          <a:noFill/>
        </p:spPr>
        <p:txBody>
          <a:bodyPr wrap="square" rtlCol="0">
            <a:spAutoFit/>
          </a:bodyPr>
          <a:lstStyle/>
          <a:p>
            <a:pPr algn="ctr"/>
            <a:r>
              <a:rPr lang="en-US" sz="2400" dirty="0">
                <a:solidFill>
                  <a:srgbClr val="7030A0"/>
                </a:solidFill>
                <a:latin typeface="Times New Roman" panose="02020603050405020304" pitchFamily="18" charset="0"/>
                <a:cs typeface="Times New Roman" panose="02020603050405020304" pitchFamily="18" charset="0"/>
              </a:rPr>
              <a:t>Worse!</a:t>
            </a:r>
          </a:p>
        </p:txBody>
      </p:sp>
      <p:cxnSp>
        <p:nvCxnSpPr>
          <p:cNvPr id="20" name="Straight Connector 19">
            <a:extLst>
              <a:ext uri="{FF2B5EF4-FFF2-40B4-BE49-F238E27FC236}">
                <a16:creationId xmlns:a16="http://schemas.microsoft.com/office/drawing/2014/main" id="{817AFC0A-5E50-E341-B7D7-C57CE11D011E}"/>
              </a:ext>
            </a:extLst>
          </p:cNvPr>
          <p:cNvCxnSpPr>
            <a:cxnSpLocks/>
          </p:cNvCxnSpPr>
          <p:nvPr/>
        </p:nvCxnSpPr>
        <p:spPr>
          <a:xfrm>
            <a:off x="5814913" y="1770573"/>
            <a:ext cx="0" cy="107464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F3F2919-57AC-E242-B756-7988C0525968}"/>
              </a:ext>
            </a:extLst>
          </p:cNvPr>
          <p:cNvCxnSpPr>
            <a:cxnSpLocks/>
            <a:stCxn id="13" idx="2"/>
            <a:endCxn id="16" idx="0"/>
          </p:cNvCxnSpPr>
          <p:nvPr/>
        </p:nvCxnSpPr>
        <p:spPr>
          <a:xfrm>
            <a:off x="5814915" y="3183625"/>
            <a:ext cx="0" cy="1320059"/>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80849D9-1AD6-CE4C-82C2-7A90D7616E6E}"/>
              </a:ext>
            </a:extLst>
          </p:cNvPr>
          <p:cNvCxnSpPr>
            <a:cxnSpLocks/>
          </p:cNvCxnSpPr>
          <p:nvPr/>
        </p:nvCxnSpPr>
        <p:spPr>
          <a:xfrm>
            <a:off x="5814913" y="4965349"/>
            <a:ext cx="0" cy="107464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241E5CB-2680-B844-8E0B-109678DC4827}"/>
              </a:ext>
            </a:extLst>
          </p:cNvPr>
          <p:cNvSpPr txBox="1"/>
          <p:nvPr/>
        </p:nvSpPr>
        <p:spPr>
          <a:xfrm>
            <a:off x="6868034" y="569368"/>
            <a:ext cx="3079376" cy="400110"/>
          </a:xfrm>
          <a:prstGeom prst="rect">
            <a:avLst/>
          </a:prstGeom>
          <a:noFill/>
        </p:spPr>
        <p:txBody>
          <a:bodyPr wrap="square" rtlCol="0">
            <a:spAutoFit/>
          </a:bodyPr>
          <a:lstStyle/>
          <a:p>
            <a:pPr algn="ctr"/>
            <a:r>
              <a:rPr lang="en-US" sz="2000" i="1" dirty="0">
                <a:latin typeface="Times New Roman" panose="02020603050405020304" pitchFamily="18" charset="0"/>
                <a:cs typeface="Times New Roman" panose="02020603050405020304" pitchFamily="18" charset="0"/>
              </a:rPr>
              <a:t>Our world</a:t>
            </a:r>
          </a:p>
        </p:txBody>
      </p:sp>
      <p:cxnSp>
        <p:nvCxnSpPr>
          <p:cNvPr id="25" name="Straight Connector 24">
            <a:extLst>
              <a:ext uri="{FF2B5EF4-FFF2-40B4-BE49-F238E27FC236}">
                <a16:creationId xmlns:a16="http://schemas.microsoft.com/office/drawing/2014/main" id="{F67404F4-BB89-3943-9065-BAE9D17B9DBF}"/>
              </a:ext>
            </a:extLst>
          </p:cNvPr>
          <p:cNvCxnSpPr>
            <a:cxnSpLocks/>
          </p:cNvCxnSpPr>
          <p:nvPr/>
        </p:nvCxnSpPr>
        <p:spPr>
          <a:xfrm>
            <a:off x="8440596" y="969478"/>
            <a:ext cx="0" cy="383187"/>
          </a:xfrm>
          <a:prstGeom prst="line">
            <a:avLst/>
          </a:prstGeom>
          <a:ln w="38100">
            <a:solidFill>
              <a:schemeClr val="tx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DBDE5E7-524D-CA48-A463-96241401FEC7}"/>
              </a:ext>
            </a:extLst>
          </p:cNvPr>
          <p:cNvSpPr txBox="1"/>
          <p:nvPr/>
        </p:nvSpPr>
        <p:spPr>
          <a:xfrm>
            <a:off x="8734337" y="3210962"/>
            <a:ext cx="1213073" cy="615553"/>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Buddha (departed</a:t>
            </a:r>
            <a:r>
              <a:rPr lang="en-US" dirty="0">
                <a:latin typeface="Times New Roman" panose="02020603050405020304" pitchFamily="18" charset="0"/>
                <a:cs typeface="Times New Roman" panose="02020603050405020304" pitchFamily="18" charset="0"/>
              </a:rPr>
              <a:t>)</a:t>
            </a:r>
          </a:p>
        </p:txBody>
      </p:sp>
      <p:sp>
        <p:nvSpPr>
          <p:cNvPr id="23" name="TextBox 22">
            <a:extLst>
              <a:ext uri="{FF2B5EF4-FFF2-40B4-BE49-F238E27FC236}">
                <a16:creationId xmlns:a16="http://schemas.microsoft.com/office/drawing/2014/main" id="{04FA856C-9A98-704C-9508-22928DC14381}"/>
              </a:ext>
            </a:extLst>
          </p:cNvPr>
          <p:cNvSpPr txBox="1"/>
          <p:nvPr/>
        </p:nvSpPr>
        <p:spPr>
          <a:xfrm>
            <a:off x="1270430" y="2721960"/>
            <a:ext cx="1532965" cy="461665"/>
          </a:xfrm>
          <a:prstGeom prst="rect">
            <a:avLst/>
          </a:prstGeom>
          <a:noFill/>
        </p:spPr>
        <p:txBody>
          <a:bodyPr wrap="square" rtlCol="0">
            <a:spAutoFit/>
          </a:bodyPr>
          <a:lstStyle/>
          <a:p>
            <a:pPr algn="ctr"/>
            <a:r>
              <a:rPr lang="en-US" sz="2400" dirty="0">
                <a:solidFill>
                  <a:schemeClr val="accent1"/>
                </a:solidFill>
                <a:latin typeface="Times New Roman" panose="02020603050405020304" pitchFamily="18" charset="0"/>
                <a:cs typeface="Times New Roman" panose="02020603050405020304" pitchFamily="18" charset="0"/>
              </a:rPr>
              <a:t>Humans</a:t>
            </a:r>
          </a:p>
        </p:txBody>
      </p:sp>
      <p:sp>
        <p:nvSpPr>
          <p:cNvPr id="24" name="TextBox 23">
            <a:extLst>
              <a:ext uri="{FF2B5EF4-FFF2-40B4-BE49-F238E27FC236}">
                <a16:creationId xmlns:a16="http://schemas.microsoft.com/office/drawing/2014/main" id="{2CF609B9-324B-B34A-B408-22A0FA00887D}"/>
              </a:ext>
            </a:extLst>
          </p:cNvPr>
          <p:cNvSpPr txBox="1"/>
          <p:nvPr/>
        </p:nvSpPr>
        <p:spPr>
          <a:xfrm>
            <a:off x="1270430" y="4503684"/>
            <a:ext cx="1532965" cy="461665"/>
          </a:xfrm>
          <a:prstGeom prst="rect">
            <a:avLst/>
          </a:prstGeom>
          <a:noFill/>
        </p:spPr>
        <p:txBody>
          <a:bodyPr wrap="square" rtlCol="0">
            <a:spAutoFit/>
          </a:bodyPr>
          <a:lstStyle/>
          <a:p>
            <a:pPr algn="ctr"/>
            <a:r>
              <a:rPr lang="en-US" sz="2400" dirty="0">
                <a:solidFill>
                  <a:schemeClr val="accent1"/>
                </a:solidFill>
                <a:latin typeface="Times New Roman" panose="02020603050405020304" pitchFamily="18" charset="0"/>
                <a:cs typeface="Times New Roman" panose="02020603050405020304" pitchFamily="18" charset="0"/>
              </a:rPr>
              <a:t>Animals</a:t>
            </a:r>
          </a:p>
        </p:txBody>
      </p:sp>
      <p:sp>
        <p:nvSpPr>
          <p:cNvPr id="26" name="TextBox 25">
            <a:extLst>
              <a:ext uri="{FF2B5EF4-FFF2-40B4-BE49-F238E27FC236}">
                <a16:creationId xmlns:a16="http://schemas.microsoft.com/office/drawing/2014/main" id="{F284F437-DF21-8745-8145-F97CAE3520B9}"/>
              </a:ext>
            </a:extLst>
          </p:cNvPr>
          <p:cNvSpPr txBox="1"/>
          <p:nvPr/>
        </p:nvSpPr>
        <p:spPr>
          <a:xfrm>
            <a:off x="1270430" y="1308908"/>
            <a:ext cx="1532965" cy="461665"/>
          </a:xfrm>
          <a:prstGeom prst="rect">
            <a:avLst/>
          </a:prstGeom>
          <a:noFill/>
        </p:spPr>
        <p:txBody>
          <a:bodyPr wrap="square" rtlCol="0">
            <a:spAutoFit/>
          </a:bodyPr>
          <a:lstStyle/>
          <a:p>
            <a:pPr algn="ctr"/>
            <a:r>
              <a:rPr lang="en-US" sz="2400" dirty="0">
                <a:solidFill>
                  <a:schemeClr val="accent1"/>
                </a:solidFill>
                <a:latin typeface="Times New Roman" panose="02020603050405020304" pitchFamily="18" charset="0"/>
                <a:cs typeface="Times New Roman" panose="02020603050405020304" pitchFamily="18" charset="0"/>
              </a:rPr>
              <a:t>Deities</a:t>
            </a:r>
          </a:p>
        </p:txBody>
      </p:sp>
      <p:sp>
        <p:nvSpPr>
          <p:cNvPr id="27" name="TextBox 26">
            <a:extLst>
              <a:ext uri="{FF2B5EF4-FFF2-40B4-BE49-F238E27FC236}">
                <a16:creationId xmlns:a16="http://schemas.microsoft.com/office/drawing/2014/main" id="{FC9F560C-E0DF-5949-B7FB-483207CC460F}"/>
              </a:ext>
            </a:extLst>
          </p:cNvPr>
          <p:cNvSpPr txBox="1"/>
          <p:nvPr/>
        </p:nvSpPr>
        <p:spPr>
          <a:xfrm>
            <a:off x="1270429" y="5850640"/>
            <a:ext cx="1532965" cy="461665"/>
          </a:xfrm>
          <a:prstGeom prst="rect">
            <a:avLst/>
          </a:prstGeom>
          <a:noFill/>
        </p:spPr>
        <p:txBody>
          <a:bodyPr wrap="square" rtlCol="0">
            <a:spAutoFit/>
          </a:bodyPr>
          <a:lstStyle/>
          <a:p>
            <a:pPr algn="ctr"/>
            <a:r>
              <a:rPr lang="en-US" sz="2400" dirty="0">
                <a:solidFill>
                  <a:schemeClr val="accent1"/>
                </a:solidFill>
                <a:latin typeface="Times New Roman" panose="02020603050405020304" pitchFamily="18" charset="0"/>
                <a:cs typeface="Times New Roman" panose="02020603050405020304" pitchFamily="18" charset="0"/>
              </a:rPr>
              <a:t>Worse!</a:t>
            </a:r>
          </a:p>
        </p:txBody>
      </p:sp>
      <p:cxnSp>
        <p:nvCxnSpPr>
          <p:cNvPr id="28" name="Straight Connector 27">
            <a:extLst>
              <a:ext uri="{FF2B5EF4-FFF2-40B4-BE49-F238E27FC236}">
                <a16:creationId xmlns:a16="http://schemas.microsoft.com/office/drawing/2014/main" id="{DCB4CE5D-F655-AC4A-B219-F18A520E75EB}"/>
              </a:ext>
            </a:extLst>
          </p:cNvPr>
          <p:cNvCxnSpPr>
            <a:cxnSpLocks/>
          </p:cNvCxnSpPr>
          <p:nvPr/>
        </p:nvCxnSpPr>
        <p:spPr>
          <a:xfrm>
            <a:off x="2036911" y="1770573"/>
            <a:ext cx="0" cy="107464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D64BA58-07BE-F043-9FC5-3A31487616B9}"/>
              </a:ext>
            </a:extLst>
          </p:cNvPr>
          <p:cNvCxnSpPr>
            <a:cxnSpLocks/>
            <a:stCxn id="23" idx="2"/>
            <a:endCxn id="24" idx="0"/>
          </p:cNvCxnSpPr>
          <p:nvPr/>
        </p:nvCxnSpPr>
        <p:spPr>
          <a:xfrm>
            <a:off x="2036913" y="3183625"/>
            <a:ext cx="0" cy="1320059"/>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F5192DC-E866-9941-8C6E-9FE7BB0C2B3D}"/>
              </a:ext>
            </a:extLst>
          </p:cNvPr>
          <p:cNvCxnSpPr>
            <a:cxnSpLocks/>
          </p:cNvCxnSpPr>
          <p:nvPr/>
        </p:nvCxnSpPr>
        <p:spPr>
          <a:xfrm>
            <a:off x="2036911" y="4965349"/>
            <a:ext cx="0" cy="107464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30FE18EC-BF35-3842-A148-48DEB1DB0C5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620534" y="2446826"/>
            <a:ext cx="505147" cy="796779"/>
          </a:xfrm>
          <a:prstGeom prst="rect">
            <a:avLst/>
          </a:prstGeom>
        </p:spPr>
      </p:pic>
      <p:sp>
        <p:nvSpPr>
          <p:cNvPr id="32" name="TextBox 31">
            <a:extLst>
              <a:ext uri="{FF2B5EF4-FFF2-40B4-BE49-F238E27FC236}">
                <a16:creationId xmlns:a16="http://schemas.microsoft.com/office/drawing/2014/main" id="{5D7F24A8-5BF1-E547-A715-971510A26F11}"/>
              </a:ext>
            </a:extLst>
          </p:cNvPr>
          <p:cNvSpPr txBox="1"/>
          <p:nvPr/>
        </p:nvSpPr>
        <p:spPr>
          <a:xfrm>
            <a:off x="2260249" y="3243605"/>
            <a:ext cx="1213073" cy="615553"/>
          </a:xfrm>
          <a:prstGeom prst="rect">
            <a:avLst/>
          </a:prstGeom>
          <a:noFill/>
        </p:spPr>
        <p:txBody>
          <a:bodyPr wrap="square" rtlCol="0">
            <a:spAutoFit/>
          </a:bodyPr>
          <a:lstStyle/>
          <a:p>
            <a:pPr algn="ctr"/>
            <a:r>
              <a:rPr lang="en-US" sz="1600" dirty="0">
                <a:solidFill>
                  <a:schemeClr val="accent1"/>
                </a:solidFill>
                <a:latin typeface="Times New Roman" panose="02020603050405020304" pitchFamily="18" charset="0"/>
                <a:cs typeface="Times New Roman" panose="02020603050405020304" pitchFamily="18" charset="0"/>
              </a:rPr>
              <a:t>Buddha (present</a:t>
            </a:r>
            <a:r>
              <a:rPr lang="en-US" dirty="0">
                <a:solidFill>
                  <a:schemeClr val="accent1"/>
                </a:solidFill>
                <a:latin typeface="Times New Roman" panose="02020603050405020304" pitchFamily="18" charset="0"/>
                <a:cs typeface="Times New Roman" panose="02020603050405020304" pitchFamily="18" charset="0"/>
              </a:rPr>
              <a:t>)</a:t>
            </a:r>
          </a:p>
        </p:txBody>
      </p:sp>
      <p:sp>
        <p:nvSpPr>
          <p:cNvPr id="33" name="TextBox 32">
            <a:extLst>
              <a:ext uri="{FF2B5EF4-FFF2-40B4-BE49-F238E27FC236}">
                <a16:creationId xmlns:a16="http://schemas.microsoft.com/office/drawing/2014/main" id="{3A8E968E-4184-5E46-AACE-B619A8BA1F7E}"/>
              </a:ext>
            </a:extLst>
          </p:cNvPr>
          <p:cNvSpPr txBox="1"/>
          <p:nvPr/>
        </p:nvSpPr>
        <p:spPr>
          <a:xfrm>
            <a:off x="3141209" y="2721960"/>
            <a:ext cx="1532965" cy="461665"/>
          </a:xfrm>
          <a:prstGeom prst="rect">
            <a:avLst/>
          </a:prstGeom>
          <a:noFill/>
        </p:spPr>
        <p:txBody>
          <a:bodyPr wrap="square" rtlCol="0">
            <a:sp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Humans</a:t>
            </a:r>
          </a:p>
        </p:txBody>
      </p:sp>
      <p:sp>
        <p:nvSpPr>
          <p:cNvPr id="34" name="TextBox 33">
            <a:extLst>
              <a:ext uri="{FF2B5EF4-FFF2-40B4-BE49-F238E27FC236}">
                <a16:creationId xmlns:a16="http://schemas.microsoft.com/office/drawing/2014/main" id="{ECA4FBB4-67E5-8941-A342-B5121B6FE0F6}"/>
              </a:ext>
            </a:extLst>
          </p:cNvPr>
          <p:cNvSpPr txBox="1"/>
          <p:nvPr/>
        </p:nvSpPr>
        <p:spPr>
          <a:xfrm>
            <a:off x="3141209" y="4503684"/>
            <a:ext cx="1532965" cy="461665"/>
          </a:xfrm>
          <a:prstGeom prst="rect">
            <a:avLst/>
          </a:prstGeom>
          <a:noFill/>
        </p:spPr>
        <p:txBody>
          <a:bodyPr wrap="square" rtlCol="0">
            <a:sp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Animals</a:t>
            </a:r>
          </a:p>
        </p:txBody>
      </p:sp>
      <p:sp>
        <p:nvSpPr>
          <p:cNvPr id="35" name="TextBox 34">
            <a:extLst>
              <a:ext uri="{FF2B5EF4-FFF2-40B4-BE49-F238E27FC236}">
                <a16:creationId xmlns:a16="http://schemas.microsoft.com/office/drawing/2014/main" id="{62D8DEFE-132B-CE48-8515-7F6A93C9D504}"/>
              </a:ext>
            </a:extLst>
          </p:cNvPr>
          <p:cNvSpPr txBox="1"/>
          <p:nvPr/>
        </p:nvSpPr>
        <p:spPr>
          <a:xfrm>
            <a:off x="3141209" y="1308908"/>
            <a:ext cx="1532965" cy="461665"/>
          </a:xfrm>
          <a:prstGeom prst="rect">
            <a:avLst/>
          </a:prstGeom>
          <a:noFill/>
        </p:spPr>
        <p:txBody>
          <a:bodyPr wrap="square" rtlCol="0">
            <a:sp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Deities</a:t>
            </a:r>
          </a:p>
        </p:txBody>
      </p:sp>
      <p:sp>
        <p:nvSpPr>
          <p:cNvPr id="36" name="TextBox 35">
            <a:extLst>
              <a:ext uri="{FF2B5EF4-FFF2-40B4-BE49-F238E27FC236}">
                <a16:creationId xmlns:a16="http://schemas.microsoft.com/office/drawing/2014/main" id="{EF4E9947-226E-4340-93E2-742CB983099F}"/>
              </a:ext>
            </a:extLst>
          </p:cNvPr>
          <p:cNvSpPr txBox="1"/>
          <p:nvPr/>
        </p:nvSpPr>
        <p:spPr>
          <a:xfrm>
            <a:off x="3141208" y="5850640"/>
            <a:ext cx="1532965" cy="461665"/>
          </a:xfrm>
          <a:prstGeom prst="rect">
            <a:avLst/>
          </a:prstGeom>
          <a:noFill/>
        </p:spPr>
        <p:txBody>
          <a:bodyPr wrap="square" rtlCol="0">
            <a:sp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Worse!</a:t>
            </a:r>
          </a:p>
        </p:txBody>
      </p:sp>
      <p:cxnSp>
        <p:nvCxnSpPr>
          <p:cNvPr id="37" name="Straight Connector 36">
            <a:extLst>
              <a:ext uri="{FF2B5EF4-FFF2-40B4-BE49-F238E27FC236}">
                <a16:creationId xmlns:a16="http://schemas.microsoft.com/office/drawing/2014/main" id="{C8DA4E73-5ED3-EA41-81B8-8D11DE85191B}"/>
              </a:ext>
            </a:extLst>
          </p:cNvPr>
          <p:cNvCxnSpPr>
            <a:cxnSpLocks/>
          </p:cNvCxnSpPr>
          <p:nvPr/>
        </p:nvCxnSpPr>
        <p:spPr>
          <a:xfrm>
            <a:off x="3907690" y="1770573"/>
            <a:ext cx="0" cy="107464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170A3E9-8271-514A-889A-A5432D636BE3}"/>
              </a:ext>
            </a:extLst>
          </p:cNvPr>
          <p:cNvCxnSpPr>
            <a:cxnSpLocks/>
            <a:stCxn id="33" idx="2"/>
            <a:endCxn id="34" idx="0"/>
          </p:cNvCxnSpPr>
          <p:nvPr/>
        </p:nvCxnSpPr>
        <p:spPr>
          <a:xfrm>
            <a:off x="3907692" y="3183625"/>
            <a:ext cx="0" cy="1320059"/>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E3A109E-4567-7F43-8027-162AE22BCCE6}"/>
              </a:ext>
            </a:extLst>
          </p:cNvPr>
          <p:cNvCxnSpPr>
            <a:cxnSpLocks/>
          </p:cNvCxnSpPr>
          <p:nvPr/>
        </p:nvCxnSpPr>
        <p:spPr>
          <a:xfrm>
            <a:off x="3907690" y="4965349"/>
            <a:ext cx="0" cy="107464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7B0CB670-7BD5-994E-A1C2-47148205FDAE}"/>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491313" y="2446826"/>
            <a:ext cx="505147" cy="796779"/>
          </a:xfrm>
          <a:prstGeom prst="rect">
            <a:avLst/>
          </a:prstGeom>
        </p:spPr>
      </p:pic>
      <p:sp>
        <p:nvSpPr>
          <p:cNvPr id="41" name="TextBox 40">
            <a:extLst>
              <a:ext uri="{FF2B5EF4-FFF2-40B4-BE49-F238E27FC236}">
                <a16:creationId xmlns:a16="http://schemas.microsoft.com/office/drawing/2014/main" id="{C9A4B7ED-5AF5-7D4F-AADD-D8AA89C1EA18}"/>
              </a:ext>
            </a:extLst>
          </p:cNvPr>
          <p:cNvSpPr txBox="1"/>
          <p:nvPr/>
        </p:nvSpPr>
        <p:spPr>
          <a:xfrm>
            <a:off x="4131028" y="3243605"/>
            <a:ext cx="1213073" cy="615553"/>
          </a:xfrm>
          <a:prstGeom prst="rect">
            <a:avLst/>
          </a:prstGeom>
          <a:noFill/>
        </p:spPr>
        <p:txBody>
          <a:bodyPr wrap="square" rtlCol="0">
            <a:spAutoFit/>
          </a:bodyPr>
          <a:lstStyle/>
          <a:p>
            <a:pPr algn="ctr"/>
            <a:r>
              <a:rPr lang="en-US" sz="1600" dirty="0">
                <a:solidFill>
                  <a:srgbClr val="FF0000"/>
                </a:solidFill>
                <a:latin typeface="Times New Roman" panose="02020603050405020304" pitchFamily="18" charset="0"/>
                <a:cs typeface="Times New Roman" panose="02020603050405020304" pitchFamily="18" charset="0"/>
              </a:rPr>
              <a:t>Buddha (present</a:t>
            </a:r>
            <a:r>
              <a:rPr lang="en-US" dirty="0">
                <a:solidFill>
                  <a:srgbClr val="FF0000"/>
                </a:solidFill>
                <a:latin typeface="Times New Roman" panose="02020603050405020304" pitchFamily="18" charset="0"/>
                <a:cs typeface="Times New Roman" panose="02020603050405020304" pitchFamily="18" charset="0"/>
              </a:rPr>
              <a:t>)</a:t>
            </a:r>
          </a:p>
        </p:txBody>
      </p:sp>
      <p:sp>
        <p:nvSpPr>
          <p:cNvPr id="42" name="TextBox 41">
            <a:extLst>
              <a:ext uri="{FF2B5EF4-FFF2-40B4-BE49-F238E27FC236}">
                <a16:creationId xmlns:a16="http://schemas.microsoft.com/office/drawing/2014/main" id="{C337DAB3-E924-1343-88DC-1AEB84FD78ED}"/>
              </a:ext>
            </a:extLst>
          </p:cNvPr>
          <p:cNvSpPr txBox="1"/>
          <p:nvPr/>
        </p:nvSpPr>
        <p:spPr>
          <a:xfrm>
            <a:off x="6395899" y="2721960"/>
            <a:ext cx="1532965" cy="461665"/>
          </a:xfrm>
          <a:prstGeom prst="rect">
            <a:avLst/>
          </a:prstGeom>
          <a:noFill/>
        </p:spPr>
        <p:txBody>
          <a:bodyPr wrap="square" rtlCol="0">
            <a:spAutoFit/>
          </a:bodyPr>
          <a:lstStyle/>
          <a:p>
            <a:pPr algn="ctr"/>
            <a:r>
              <a:rPr lang="en-US" sz="2400" dirty="0">
                <a:solidFill>
                  <a:schemeClr val="accent2"/>
                </a:solidFill>
                <a:latin typeface="Times New Roman" panose="02020603050405020304" pitchFamily="18" charset="0"/>
                <a:cs typeface="Times New Roman" panose="02020603050405020304" pitchFamily="18" charset="0"/>
              </a:rPr>
              <a:t>Humans</a:t>
            </a:r>
          </a:p>
        </p:txBody>
      </p:sp>
      <p:sp>
        <p:nvSpPr>
          <p:cNvPr id="43" name="TextBox 42">
            <a:extLst>
              <a:ext uri="{FF2B5EF4-FFF2-40B4-BE49-F238E27FC236}">
                <a16:creationId xmlns:a16="http://schemas.microsoft.com/office/drawing/2014/main" id="{8D897B32-F8B9-2545-9C09-9F3BE3832AD5}"/>
              </a:ext>
            </a:extLst>
          </p:cNvPr>
          <p:cNvSpPr txBox="1"/>
          <p:nvPr/>
        </p:nvSpPr>
        <p:spPr>
          <a:xfrm>
            <a:off x="6395899" y="4503684"/>
            <a:ext cx="1532965" cy="461665"/>
          </a:xfrm>
          <a:prstGeom prst="rect">
            <a:avLst/>
          </a:prstGeom>
          <a:noFill/>
        </p:spPr>
        <p:txBody>
          <a:bodyPr wrap="square" rtlCol="0">
            <a:spAutoFit/>
          </a:bodyPr>
          <a:lstStyle/>
          <a:p>
            <a:pPr algn="ctr"/>
            <a:r>
              <a:rPr lang="en-US" sz="2400" dirty="0">
                <a:solidFill>
                  <a:schemeClr val="accent2"/>
                </a:solidFill>
                <a:latin typeface="Times New Roman" panose="02020603050405020304" pitchFamily="18" charset="0"/>
                <a:cs typeface="Times New Roman" panose="02020603050405020304" pitchFamily="18" charset="0"/>
              </a:rPr>
              <a:t>Animals</a:t>
            </a:r>
          </a:p>
        </p:txBody>
      </p:sp>
      <p:sp>
        <p:nvSpPr>
          <p:cNvPr id="44" name="TextBox 43">
            <a:extLst>
              <a:ext uri="{FF2B5EF4-FFF2-40B4-BE49-F238E27FC236}">
                <a16:creationId xmlns:a16="http://schemas.microsoft.com/office/drawing/2014/main" id="{89A64B6E-3573-B140-A245-F18F14579101}"/>
              </a:ext>
            </a:extLst>
          </p:cNvPr>
          <p:cNvSpPr txBox="1"/>
          <p:nvPr/>
        </p:nvSpPr>
        <p:spPr>
          <a:xfrm>
            <a:off x="6395899" y="1308908"/>
            <a:ext cx="1532965" cy="461665"/>
          </a:xfrm>
          <a:prstGeom prst="rect">
            <a:avLst/>
          </a:prstGeom>
          <a:noFill/>
        </p:spPr>
        <p:txBody>
          <a:bodyPr wrap="square" rtlCol="0">
            <a:spAutoFit/>
          </a:bodyPr>
          <a:lstStyle/>
          <a:p>
            <a:pPr algn="ctr"/>
            <a:r>
              <a:rPr lang="en-US" sz="2400" dirty="0">
                <a:solidFill>
                  <a:schemeClr val="accent2"/>
                </a:solidFill>
                <a:latin typeface="Times New Roman" panose="02020603050405020304" pitchFamily="18" charset="0"/>
                <a:cs typeface="Times New Roman" panose="02020603050405020304" pitchFamily="18" charset="0"/>
              </a:rPr>
              <a:t>Deities</a:t>
            </a:r>
          </a:p>
        </p:txBody>
      </p:sp>
      <p:sp>
        <p:nvSpPr>
          <p:cNvPr id="45" name="TextBox 44">
            <a:extLst>
              <a:ext uri="{FF2B5EF4-FFF2-40B4-BE49-F238E27FC236}">
                <a16:creationId xmlns:a16="http://schemas.microsoft.com/office/drawing/2014/main" id="{0167D7FD-4C52-804C-836D-C23A4C96B95A}"/>
              </a:ext>
            </a:extLst>
          </p:cNvPr>
          <p:cNvSpPr txBox="1"/>
          <p:nvPr/>
        </p:nvSpPr>
        <p:spPr>
          <a:xfrm>
            <a:off x="6395898" y="5850640"/>
            <a:ext cx="1532965" cy="461665"/>
          </a:xfrm>
          <a:prstGeom prst="rect">
            <a:avLst/>
          </a:prstGeom>
          <a:noFill/>
        </p:spPr>
        <p:txBody>
          <a:bodyPr wrap="square" rtlCol="0">
            <a:spAutoFit/>
          </a:bodyPr>
          <a:lstStyle/>
          <a:p>
            <a:pPr algn="ctr"/>
            <a:r>
              <a:rPr lang="en-US" sz="2400" dirty="0">
                <a:solidFill>
                  <a:schemeClr val="accent2"/>
                </a:solidFill>
                <a:latin typeface="Times New Roman" panose="02020603050405020304" pitchFamily="18" charset="0"/>
                <a:cs typeface="Times New Roman" panose="02020603050405020304" pitchFamily="18" charset="0"/>
              </a:rPr>
              <a:t>Worse!</a:t>
            </a:r>
          </a:p>
        </p:txBody>
      </p:sp>
      <p:cxnSp>
        <p:nvCxnSpPr>
          <p:cNvPr id="46" name="Straight Connector 45">
            <a:extLst>
              <a:ext uri="{FF2B5EF4-FFF2-40B4-BE49-F238E27FC236}">
                <a16:creationId xmlns:a16="http://schemas.microsoft.com/office/drawing/2014/main" id="{9EF8A0E1-2EA8-6F48-BA48-2F5A58347FF1}"/>
              </a:ext>
            </a:extLst>
          </p:cNvPr>
          <p:cNvCxnSpPr>
            <a:cxnSpLocks/>
          </p:cNvCxnSpPr>
          <p:nvPr/>
        </p:nvCxnSpPr>
        <p:spPr>
          <a:xfrm>
            <a:off x="7148933" y="1770573"/>
            <a:ext cx="0" cy="107464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955E4DA-D3A8-5D40-BCC1-E33187F6A54A}"/>
              </a:ext>
            </a:extLst>
          </p:cNvPr>
          <p:cNvCxnSpPr>
            <a:cxnSpLocks/>
          </p:cNvCxnSpPr>
          <p:nvPr/>
        </p:nvCxnSpPr>
        <p:spPr>
          <a:xfrm>
            <a:off x="7148935" y="3183625"/>
            <a:ext cx="0" cy="1320059"/>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7BC59E1-401D-6241-9EF9-5CD63BFD526B}"/>
              </a:ext>
            </a:extLst>
          </p:cNvPr>
          <p:cNvCxnSpPr>
            <a:cxnSpLocks/>
          </p:cNvCxnSpPr>
          <p:nvPr/>
        </p:nvCxnSpPr>
        <p:spPr>
          <a:xfrm>
            <a:off x="7148933" y="4965349"/>
            <a:ext cx="0" cy="107464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170AC6FD-5CE4-3A47-B027-4D83F1F2FA62}"/>
              </a:ext>
            </a:extLst>
          </p:cNvPr>
          <p:cNvSpPr txBox="1"/>
          <p:nvPr/>
        </p:nvSpPr>
        <p:spPr>
          <a:xfrm>
            <a:off x="9883510" y="2721960"/>
            <a:ext cx="1532965" cy="461665"/>
          </a:xfrm>
          <a:prstGeom prst="rect">
            <a:avLst/>
          </a:prstGeom>
          <a:noFill/>
        </p:spPr>
        <p:txBody>
          <a:bodyPr wrap="square" rtlCol="0">
            <a:spAutoFit/>
          </a:bodyPr>
          <a:lstStyle/>
          <a:p>
            <a:pPr algn="ctr"/>
            <a:r>
              <a:rPr lang="en-US" sz="2400" dirty="0">
                <a:solidFill>
                  <a:schemeClr val="accent6"/>
                </a:solidFill>
                <a:latin typeface="Times New Roman" panose="02020603050405020304" pitchFamily="18" charset="0"/>
                <a:cs typeface="Times New Roman" panose="02020603050405020304" pitchFamily="18" charset="0"/>
              </a:rPr>
              <a:t>Humans</a:t>
            </a:r>
          </a:p>
        </p:txBody>
      </p:sp>
      <p:sp>
        <p:nvSpPr>
          <p:cNvPr id="52" name="TextBox 51">
            <a:extLst>
              <a:ext uri="{FF2B5EF4-FFF2-40B4-BE49-F238E27FC236}">
                <a16:creationId xmlns:a16="http://schemas.microsoft.com/office/drawing/2014/main" id="{D5F9C95C-63F6-1D45-ACA1-3CF881D8FF04}"/>
              </a:ext>
            </a:extLst>
          </p:cNvPr>
          <p:cNvSpPr txBox="1"/>
          <p:nvPr/>
        </p:nvSpPr>
        <p:spPr>
          <a:xfrm>
            <a:off x="9883510" y="4503684"/>
            <a:ext cx="1532965" cy="461665"/>
          </a:xfrm>
          <a:prstGeom prst="rect">
            <a:avLst/>
          </a:prstGeom>
          <a:noFill/>
        </p:spPr>
        <p:txBody>
          <a:bodyPr wrap="square" rtlCol="0">
            <a:spAutoFit/>
          </a:bodyPr>
          <a:lstStyle/>
          <a:p>
            <a:pPr algn="ctr"/>
            <a:r>
              <a:rPr lang="en-US" sz="2400" dirty="0">
                <a:solidFill>
                  <a:schemeClr val="accent6"/>
                </a:solidFill>
                <a:latin typeface="Times New Roman" panose="02020603050405020304" pitchFamily="18" charset="0"/>
                <a:cs typeface="Times New Roman" panose="02020603050405020304" pitchFamily="18" charset="0"/>
              </a:rPr>
              <a:t>Animals</a:t>
            </a:r>
          </a:p>
        </p:txBody>
      </p:sp>
      <p:sp>
        <p:nvSpPr>
          <p:cNvPr id="53" name="TextBox 52">
            <a:extLst>
              <a:ext uri="{FF2B5EF4-FFF2-40B4-BE49-F238E27FC236}">
                <a16:creationId xmlns:a16="http://schemas.microsoft.com/office/drawing/2014/main" id="{09508985-069F-9A4F-A360-055F8FFDE926}"/>
              </a:ext>
            </a:extLst>
          </p:cNvPr>
          <p:cNvSpPr txBox="1"/>
          <p:nvPr/>
        </p:nvSpPr>
        <p:spPr>
          <a:xfrm>
            <a:off x="9883510" y="1308908"/>
            <a:ext cx="1532965" cy="461665"/>
          </a:xfrm>
          <a:prstGeom prst="rect">
            <a:avLst/>
          </a:prstGeom>
          <a:noFill/>
        </p:spPr>
        <p:txBody>
          <a:bodyPr wrap="square" rtlCol="0">
            <a:spAutoFit/>
          </a:bodyPr>
          <a:lstStyle/>
          <a:p>
            <a:pPr algn="ctr"/>
            <a:r>
              <a:rPr lang="en-US" sz="2400" dirty="0">
                <a:solidFill>
                  <a:schemeClr val="accent6"/>
                </a:solidFill>
                <a:latin typeface="Times New Roman" panose="02020603050405020304" pitchFamily="18" charset="0"/>
                <a:cs typeface="Times New Roman" panose="02020603050405020304" pitchFamily="18" charset="0"/>
              </a:rPr>
              <a:t>Deities</a:t>
            </a:r>
          </a:p>
        </p:txBody>
      </p:sp>
      <p:sp>
        <p:nvSpPr>
          <p:cNvPr id="54" name="TextBox 53">
            <a:extLst>
              <a:ext uri="{FF2B5EF4-FFF2-40B4-BE49-F238E27FC236}">
                <a16:creationId xmlns:a16="http://schemas.microsoft.com/office/drawing/2014/main" id="{FFC83B7C-6655-E242-A2B2-6C73B1F8106B}"/>
              </a:ext>
            </a:extLst>
          </p:cNvPr>
          <p:cNvSpPr txBox="1"/>
          <p:nvPr/>
        </p:nvSpPr>
        <p:spPr>
          <a:xfrm>
            <a:off x="9883509" y="5850640"/>
            <a:ext cx="1532965" cy="461665"/>
          </a:xfrm>
          <a:prstGeom prst="rect">
            <a:avLst/>
          </a:prstGeom>
          <a:noFill/>
        </p:spPr>
        <p:txBody>
          <a:bodyPr wrap="square" rtlCol="0">
            <a:spAutoFit/>
          </a:bodyPr>
          <a:lstStyle/>
          <a:p>
            <a:pPr algn="ctr"/>
            <a:r>
              <a:rPr lang="en-US" sz="2400" dirty="0">
                <a:solidFill>
                  <a:schemeClr val="accent6"/>
                </a:solidFill>
                <a:latin typeface="Times New Roman" panose="02020603050405020304" pitchFamily="18" charset="0"/>
                <a:cs typeface="Times New Roman" panose="02020603050405020304" pitchFamily="18" charset="0"/>
              </a:rPr>
              <a:t>Worse!</a:t>
            </a:r>
          </a:p>
        </p:txBody>
      </p:sp>
      <p:cxnSp>
        <p:nvCxnSpPr>
          <p:cNvPr id="55" name="Straight Connector 54">
            <a:extLst>
              <a:ext uri="{FF2B5EF4-FFF2-40B4-BE49-F238E27FC236}">
                <a16:creationId xmlns:a16="http://schemas.microsoft.com/office/drawing/2014/main" id="{FDC3D02B-533A-534D-AD55-0B8F5B3331C6}"/>
              </a:ext>
            </a:extLst>
          </p:cNvPr>
          <p:cNvCxnSpPr>
            <a:cxnSpLocks/>
          </p:cNvCxnSpPr>
          <p:nvPr/>
        </p:nvCxnSpPr>
        <p:spPr>
          <a:xfrm>
            <a:off x="10649991" y="1770573"/>
            <a:ext cx="0" cy="107464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CD30BEF-8938-0841-B8D1-BD5384FA375C}"/>
              </a:ext>
            </a:extLst>
          </p:cNvPr>
          <p:cNvCxnSpPr>
            <a:cxnSpLocks/>
            <a:stCxn id="51" idx="2"/>
            <a:endCxn id="52" idx="0"/>
          </p:cNvCxnSpPr>
          <p:nvPr/>
        </p:nvCxnSpPr>
        <p:spPr>
          <a:xfrm>
            <a:off x="10649993" y="3183625"/>
            <a:ext cx="0" cy="1320059"/>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CBD08D3-1164-9D48-A470-E5C764834D76}"/>
              </a:ext>
            </a:extLst>
          </p:cNvPr>
          <p:cNvCxnSpPr>
            <a:cxnSpLocks/>
          </p:cNvCxnSpPr>
          <p:nvPr/>
        </p:nvCxnSpPr>
        <p:spPr>
          <a:xfrm>
            <a:off x="10649991" y="4965349"/>
            <a:ext cx="0" cy="107464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8CD3FA6-ABF3-E34B-9099-D2D53635D99C}"/>
              </a:ext>
            </a:extLst>
          </p:cNvPr>
          <p:cNvCxnSpPr>
            <a:cxnSpLocks/>
          </p:cNvCxnSpPr>
          <p:nvPr/>
        </p:nvCxnSpPr>
        <p:spPr>
          <a:xfrm flipH="1">
            <a:off x="10939500" y="4092966"/>
            <a:ext cx="759441" cy="0"/>
          </a:xfrm>
          <a:prstGeom prst="line">
            <a:avLst/>
          </a:prstGeom>
          <a:ln w="38100">
            <a:solidFill>
              <a:schemeClr val="tx1"/>
            </a:solidFill>
            <a:prstDash val="sysDot"/>
            <a:headEnd type="triangle"/>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D5DECAF-8C02-7540-ADBB-FA7BAFEB5F1E}"/>
              </a:ext>
            </a:extLst>
          </p:cNvPr>
          <p:cNvCxnSpPr>
            <a:cxnSpLocks/>
          </p:cNvCxnSpPr>
          <p:nvPr/>
        </p:nvCxnSpPr>
        <p:spPr>
          <a:xfrm flipH="1">
            <a:off x="10939500" y="2286578"/>
            <a:ext cx="759441" cy="0"/>
          </a:xfrm>
          <a:prstGeom prst="line">
            <a:avLst/>
          </a:prstGeom>
          <a:ln w="38100">
            <a:solidFill>
              <a:schemeClr val="tx1"/>
            </a:solidFill>
            <a:prstDash val="sysDot"/>
            <a:head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09A7F56-E9A4-D54F-B9A4-E7A344932D23}"/>
              </a:ext>
            </a:extLst>
          </p:cNvPr>
          <p:cNvCxnSpPr>
            <a:cxnSpLocks/>
          </p:cNvCxnSpPr>
          <p:nvPr/>
        </p:nvCxnSpPr>
        <p:spPr>
          <a:xfrm>
            <a:off x="620069" y="4088232"/>
            <a:ext cx="739589" cy="0"/>
          </a:xfrm>
          <a:prstGeom prst="line">
            <a:avLst/>
          </a:prstGeom>
          <a:ln w="38100">
            <a:solidFill>
              <a:schemeClr val="tx1"/>
            </a:solidFill>
            <a:prstDash val="sysDot"/>
            <a:headEnd type="triangl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F3B7EDA-AEB8-A541-BA36-B1C1735DE091}"/>
              </a:ext>
            </a:extLst>
          </p:cNvPr>
          <p:cNvCxnSpPr>
            <a:cxnSpLocks/>
          </p:cNvCxnSpPr>
          <p:nvPr/>
        </p:nvCxnSpPr>
        <p:spPr>
          <a:xfrm>
            <a:off x="620069" y="2260741"/>
            <a:ext cx="763280" cy="0"/>
          </a:xfrm>
          <a:prstGeom prst="line">
            <a:avLst/>
          </a:prstGeom>
          <a:ln w="38100">
            <a:solidFill>
              <a:schemeClr val="tx1"/>
            </a:solidFill>
            <a:prstDash val="sysDot"/>
            <a:head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920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1604C6-06B8-314C-9691-4FB4A9DF2F75}"/>
              </a:ext>
            </a:extLst>
          </p:cNvPr>
          <p:cNvSpPr txBox="1"/>
          <p:nvPr/>
        </p:nvSpPr>
        <p:spPr>
          <a:xfrm>
            <a:off x="366920" y="426094"/>
            <a:ext cx="11043203" cy="738664"/>
          </a:xfrm>
          <a:prstGeom prst="rect">
            <a:avLst/>
          </a:prstGeom>
          <a:noFill/>
        </p:spPr>
        <p:txBody>
          <a:bodyPr wrap="square" rtlCol="0">
            <a:spAutoFit/>
          </a:bodyPr>
          <a:lstStyle/>
          <a:p>
            <a:r>
              <a:rPr lang="en-US" sz="4200" dirty="0" err="1">
                <a:latin typeface="Times New Roman" panose="02020603050405020304" pitchFamily="18" charset="0"/>
                <a:cs typeface="Times New Roman" panose="02020603050405020304" pitchFamily="18" charset="0"/>
              </a:rPr>
              <a:t>Śākyamuni</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Amitābha</a:t>
            </a:r>
            <a:r>
              <a:rPr lang="en-US" sz="4200" dirty="0">
                <a:latin typeface="Times New Roman" panose="02020603050405020304" pitchFamily="18" charset="0"/>
                <a:cs typeface="Times New Roman" panose="02020603050405020304" pitchFamily="18" charset="0"/>
              </a:rPr>
              <a:t>, and Pure Land Buddhism</a:t>
            </a:r>
          </a:p>
        </p:txBody>
      </p:sp>
      <p:sp>
        <p:nvSpPr>
          <p:cNvPr id="3" name="TextBox 2">
            <a:extLst>
              <a:ext uri="{FF2B5EF4-FFF2-40B4-BE49-F238E27FC236}">
                <a16:creationId xmlns:a16="http://schemas.microsoft.com/office/drawing/2014/main" id="{D48C4FE2-40A1-3E47-BD9E-5F9544B43B57}"/>
              </a:ext>
            </a:extLst>
          </p:cNvPr>
          <p:cNvSpPr txBox="1"/>
          <p:nvPr/>
        </p:nvSpPr>
        <p:spPr>
          <a:xfrm>
            <a:off x="511496" y="1164758"/>
            <a:ext cx="6818244" cy="5355312"/>
          </a:xfrm>
          <a:prstGeom prst="rect">
            <a:avLst/>
          </a:prstGeom>
          <a:noFill/>
        </p:spPr>
        <p:txBody>
          <a:bodyPr wrap="square" rtlCol="0">
            <a:spAutoFit/>
          </a:bodyPr>
          <a:lstStyle/>
          <a:p>
            <a:pPr algn="just"/>
            <a:r>
              <a:rPr lang="en-US" sz="2200" dirty="0">
                <a:latin typeface="Times New Roman" panose="02020603050405020304" pitchFamily="18" charset="0"/>
                <a:cs typeface="Times New Roman" panose="02020603050405020304" pitchFamily="18" charset="0"/>
              </a:rPr>
              <a:t>‘At one time, the Blessed One, the Buddha </a:t>
            </a:r>
            <a:r>
              <a:rPr lang="en-US" sz="2200" dirty="0" err="1">
                <a:latin typeface="Times New Roman" panose="02020603050405020304" pitchFamily="18" charset="0"/>
                <a:cs typeface="Times New Roman" panose="02020603050405020304" pitchFamily="18" charset="0"/>
              </a:rPr>
              <a:t>Śākyamuni</a:t>
            </a:r>
            <a:r>
              <a:rPr lang="en-US" sz="2200" dirty="0">
                <a:latin typeface="Times New Roman" panose="02020603050405020304" pitchFamily="18" charset="0"/>
                <a:cs typeface="Times New Roman" panose="02020603050405020304" pitchFamily="18" charset="0"/>
              </a:rPr>
              <a:t>, was staying near the city of </a:t>
            </a:r>
            <a:r>
              <a:rPr lang="en-US" sz="2200" dirty="0" err="1">
                <a:latin typeface="Times New Roman" panose="02020603050405020304" pitchFamily="18" charset="0"/>
                <a:cs typeface="Times New Roman" panose="02020603050405020304" pitchFamily="18" charset="0"/>
              </a:rPr>
              <a:t>Śrāvastī</a:t>
            </a:r>
            <a:r>
              <a:rPr lang="en-US" sz="2200" dirty="0">
                <a:latin typeface="Times New Roman" panose="02020603050405020304" pitchFamily="18" charset="0"/>
                <a:cs typeface="Times New Roman" panose="02020603050405020304" pitchFamily="18" charset="0"/>
              </a:rPr>
              <a:t>, in the cloistered garden that the generous </a:t>
            </a:r>
            <a:r>
              <a:rPr lang="en-US" sz="2200" dirty="0" err="1">
                <a:latin typeface="Times New Roman" panose="02020603050405020304" pitchFamily="18" charset="0"/>
                <a:cs typeface="Times New Roman" panose="02020603050405020304" pitchFamily="18" charset="0"/>
              </a:rPr>
              <a:t>Anāthapiṇḍada</a:t>
            </a:r>
            <a:r>
              <a:rPr lang="en-US" sz="2200" dirty="0">
                <a:latin typeface="Times New Roman" panose="02020603050405020304" pitchFamily="18" charset="0"/>
                <a:cs typeface="Times New Roman" panose="02020603050405020304" pitchFamily="18" charset="0"/>
              </a:rPr>
              <a:t> gave to the Buddhist Order, in Prince </a:t>
            </a:r>
            <a:r>
              <a:rPr lang="en-US" sz="2200" dirty="0" err="1">
                <a:latin typeface="Times New Roman" panose="02020603050405020304" pitchFamily="18" charset="0"/>
                <a:cs typeface="Times New Roman" panose="02020603050405020304" pitchFamily="18" charset="0"/>
              </a:rPr>
              <a:t>Jeta’s</a:t>
            </a:r>
            <a:r>
              <a:rPr lang="en-US" sz="2200" dirty="0">
                <a:latin typeface="Times New Roman" panose="02020603050405020304" pitchFamily="18" charset="0"/>
                <a:cs typeface="Times New Roman" panose="02020603050405020304" pitchFamily="18" charset="0"/>
              </a:rPr>
              <a:t> grove…</a:t>
            </a:r>
          </a:p>
          <a:p>
            <a:pPr algn="just"/>
            <a:endParaRPr lang="en-US" sz="1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…then, the Blessed One addressed the reverend </a:t>
            </a:r>
            <a:r>
              <a:rPr lang="en-US" sz="2200" dirty="0" err="1">
                <a:latin typeface="Times New Roman" panose="02020603050405020304" pitchFamily="18" charset="0"/>
                <a:cs typeface="Times New Roman" panose="02020603050405020304" pitchFamily="18" charset="0"/>
              </a:rPr>
              <a:t>Śāriputra</a:t>
            </a:r>
            <a:r>
              <a:rPr lang="en-US" sz="2200" dirty="0">
                <a:latin typeface="Times New Roman" panose="02020603050405020304" pitchFamily="18" charset="0"/>
                <a:cs typeface="Times New Roman" panose="02020603050405020304" pitchFamily="18" charset="0"/>
              </a:rPr>
              <a:t>, saying: ‘To the west of us, </a:t>
            </a:r>
            <a:r>
              <a:rPr lang="en-US" sz="2200" dirty="0" err="1">
                <a:latin typeface="Times New Roman" panose="02020603050405020304" pitchFamily="18" charset="0"/>
                <a:cs typeface="Times New Roman" panose="02020603050405020304" pitchFamily="18" charset="0"/>
              </a:rPr>
              <a:t>Śāriputra</a:t>
            </a:r>
            <a:r>
              <a:rPr lang="en-US" sz="2200" dirty="0">
                <a:latin typeface="Times New Roman" panose="02020603050405020304" pitchFamily="18" charset="0"/>
                <a:cs typeface="Times New Roman" panose="02020603050405020304" pitchFamily="18" charset="0"/>
              </a:rPr>
              <a:t>, a hundred thousand million buddha-fields from where we are, there is a world called ‘Land of Bliss’ (</a:t>
            </a:r>
            <a:r>
              <a:rPr lang="en-US" sz="2200" dirty="0" err="1">
                <a:latin typeface="Times New Roman" panose="02020603050405020304" pitchFamily="18" charset="0"/>
                <a:cs typeface="Times New Roman" panose="02020603050405020304" pitchFamily="18" charset="0"/>
              </a:rPr>
              <a:t>Sukhāvatī</a:t>
            </a:r>
            <a:r>
              <a:rPr lang="en-US" sz="2200" dirty="0">
                <a:latin typeface="Times New Roman" panose="02020603050405020304" pitchFamily="18" charset="0"/>
                <a:cs typeface="Times New Roman" panose="02020603050405020304" pitchFamily="18" charset="0"/>
              </a:rPr>
              <a:t>). At this very moment, the </a:t>
            </a:r>
            <a:r>
              <a:rPr lang="en-US" sz="2200" dirty="0" err="1">
                <a:latin typeface="Times New Roman" panose="02020603050405020304" pitchFamily="18" charset="0"/>
                <a:cs typeface="Times New Roman" panose="02020603050405020304" pitchFamily="18" charset="0"/>
              </a:rPr>
              <a:t>tathāgata</a:t>
            </a:r>
            <a:r>
              <a:rPr lang="en-US" sz="2200" dirty="0">
                <a:latin typeface="Times New Roman" panose="02020603050405020304" pitchFamily="18" charset="0"/>
                <a:cs typeface="Times New Roman" panose="02020603050405020304" pitchFamily="18" charset="0"/>
              </a:rPr>
              <a:t>, arhat, perfect and full buddha called </a:t>
            </a:r>
            <a:r>
              <a:rPr lang="en-US" sz="2200" dirty="0" err="1">
                <a:latin typeface="Times New Roman" panose="02020603050405020304" pitchFamily="18" charset="0"/>
                <a:cs typeface="Times New Roman" panose="02020603050405020304" pitchFamily="18" charset="0"/>
              </a:rPr>
              <a:t>Amitāyus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Amitābha</a:t>
            </a:r>
            <a:r>
              <a:rPr lang="en-US" sz="2200" dirty="0">
                <a:latin typeface="Times New Roman" panose="02020603050405020304" pitchFamily="18" charset="0"/>
                <a:cs typeface="Times New Roman" panose="02020603050405020304" pitchFamily="18" charset="0"/>
              </a:rPr>
              <a:t>) lives in that buddha-field; he abides and remains there, and even now continues to teach the Dharma in that field.’</a:t>
            </a:r>
          </a:p>
          <a:p>
            <a:pPr algn="just"/>
            <a:endParaRPr lang="en-US" sz="2200" dirty="0">
              <a:latin typeface="Times New Roman" panose="02020603050405020304" pitchFamily="18" charset="0"/>
              <a:cs typeface="Times New Roman" panose="02020603050405020304" pitchFamily="18" charset="0"/>
            </a:endParaRPr>
          </a:p>
          <a:p>
            <a:pPr algn="r"/>
            <a:r>
              <a:rPr lang="en-US" dirty="0">
                <a:latin typeface="Times New Roman" panose="02020603050405020304" pitchFamily="18" charset="0"/>
                <a:cs typeface="Times New Roman" panose="02020603050405020304" pitchFamily="18" charset="0"/>
              </a:rPr>
              <a:t>Translated from the Sanskrit version of the </a:t>
            </a:r>
            <a:r>
              <a:rPr lang="en-US" i="1" dirty="0" err="1">
                <a:latin typeface="Times New Roman" panose="02020603050405020304" pitchFamily="18" charset="0"/>
                <a:cs typeface="Times New Roman" panose="02020603050405020304" pitchFamily="18" charset="0"/>
              </a:rPr>
              <a:t>Sukhāvatīvyūha-sūtra</a:t>
            </a:r>
            <a:r>
              <a:rPr lang="en-US" dirty="0">
                <a:latin typeface="Times New Roman" panose="02020603050405020304" pitchFamily="18" charset="0"/>
                <a:cs typeface="Times New Roman" panose="02020603050405020304" pitchFamily="18" charset="0"/>
              </a:rPr>
              <a:t>;</a:t>
            </a:r>
          </a:p>
          <a:p>
            <a:pPr algn="r"/>
            <a:r>
              <a:rPr lang="en-US" dirty="0">
                <a:latin typeface="Times New Roman" panose="02020603050405020304" pitchFamily="18" charset="0"/>
                <a:cs typeface="Times New Roman" panose="02020603050405020304" pitchFamily="18" charset="0"/>
              </a:rPr>
              <a:t>adapted from the English of Gomez 1996, </a:t>
            </a:r>
            <a:r>
              <a:rPr lang="en-US" i="1" dirty="0">
                <a:latin typeface="Times New Roman" panose="02020603050405020304" pitchFamily="18" charset="0"/>
                <a:cs typeface="Times New Roman" panose="02020603050405020304" pitchFamily="18" charset="0"/>
              </a:rPr>
              <a:t>The Land of Bliss</a:t>
            </a:r>
            <a:r>
              <a:rPr lang="en-US" dirty="0">
                <a:latin typeface="Times New Roman" panose="02020603050405020304" pitchFamily="18" charset="0"/>
                <a:cs typeface="Times New Roman" panose="02020603050405020304" pitchFamily="18" charset="0"/>
              </a:rPr>
              <a:t>, pp.15–16.</a:t>
            </a:r>
          </a:p>
        </p:txBody>
      </p:sp>
      <p:pic>
        <p:nvPicPr>
          <p:cNvPr id="3073" name="Picture 1">
            <a:extLst>
              <a:ext uri="{FF2B5EF4-FFF2-40B4-BE49-F238E27FC236}">
                <a16:creationId xmlns:a16="http://schemas.microsoft.com/office/drawing/2014/main" id="{48FBD1AC-69DF-B84B-9D13-4166D5BEEB3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752522" y="1164759"/>
            <a:ext cx="3916018" cy="46471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7F43CA9-FDA7-E146-AD6F-909C3F8AFF2D}"/>
              </a:ext>
            </a:extLst>
          </p:cNvPr>
          <p:cNvSpPr txBox="1"/>
          <p:nvPr/>
        </p:nvSpPr>
        <p:spPr>
          <a:xfrm>
            <a:off x="7752522" y="5847131"/>
            <a:ext cx="3916018"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Tibetan depiction of </a:t>
            </a:r>
            <a:r>
              <a:rPr lang="en-US" sz="1600" dirty="0" err="1">
                <a:latin typeface="Times New Roman" panose="02020603050405020304" pitchFamily="18" charset="0"/>
                <a:cs typeface="Times New Roman" panose="02020603050405020304" pitchFamily="18" charset="0"/>
              </a:rPr>
              <a:t>Sukhāvatī</a:t>
            </a:r>
            <a:r>
              <a:rPr lang="en-US" sz="1600" dirty="0">
                <a:latin typeface="Times New Roman" panose="02020603050405020304" pitchFamily="18" charset="0"/>
                <a:cs typeface="Times New Roman" panose="02020603050405020304" pitchFamily="18" charset="0"/>
              </a:rPr>
              <a:t>, C17th, from the San Antonio Museum of Art.</a:t>
            </a:r>
          </a:p>
        </p:txBody>
      </p:sp>
    </p:spTree>
    <p:extLst>
      <p:ext uri="{BB962C8B-B14F-4D97-AF65-F5344CB8AC3E}">
        <p14:creationId xmlns:p14="http://schemas.microsoft.com/office/powerpoint/2010/main" val="1776463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3250</Words>
  <Application>Microsoft Office PowerPoint</Application>
  <PresentationFormat>Widescreen</PresentationFormat>
  <Paragraphs>169</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Gandhari Unicode</vt:lpstr>
      <vt:lpstr>Times New Roman</vt:lpstr>
      <vt:lpstr>Office Theme</vt:lpstr>
      <vt:lpstr>PowerPoint Presentation</vt:lpstr>
      <vt:lpstr>PowerPoint Presentation</vt:lpstr>
      <vt:lpstr>PowerPoint Presentation</vt:lpstr>
      <vt:lpstr>The Buddhavamsa continued…</vt:lpstr>
      <vt:lpstr>Many buddhas</vt:lpstr>
      <vt:lpstr>The Next Buddha: Maitreya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Jones</dc:creator>
  <cp:lastModifiedBy>Dani Redhead</cp:lastModifiedBy>
  <cp:revision>3</cp:revision>
  <cp:lastPrinted>2022-03-10T23:59:45Z</cp:lastPrinted>
  <dcterms:created xsi:type="dcterms:W3CDTF">2022-03-09T13:54:50Z</dcterms:created>
  <dcterms:modified xsi:type="dcterms:W3CDTF">2022-03-15T19:54:03Z</dcterms:modified>
</cp:coreProperties>
</file>