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16" r:id="rId2"/>
    <p:sldId id="266" r:id="rId3"/>
    <p:sldId id="558" r:id="rId4"/>
    <p:sldId id="553" r:id="rId5"/>
    <p:sldId id="552" r:id="rId6"/>
    <p:sldId id="555" r:id="rId7"/>
    <p:sldId id="556" r:id="rId8"/>
    <p:sldId id="272" r:id="rId9"/>
    <p:sldId id="551" r:id="rId10"/>
    <p:sldId id="271" r:id="rId11"/>
    <p:sldId id="5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0"/>
    <p:restoredTop sz="69296"/>
  </p:normalViewPr>
  <p:slideViewPr>
    <p:cSldViewPr snapToGrid="0" snapToObjects="1">
      <p:cViewPr varScale="1">
        <p:scale>
          <a:sx n="46" d="100"/>
          <a:sy n="46" d="100"/>
        </p:scale>
        <p:origin x="13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87184-DAE4-5D40-AD07-D5F936BEDFD9}"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D3567-CF5F-8242-A375-0A4835C5F423}" type="slidenum">
              <a:rPr lang="en-US" smtClean="0"/>
              <a:t>‹#›</a:t>
            </a:fld>
            <a:endParaRPr lang="en-US"/>
          </a:p>
        </p:txBody>
      </p:sp>
    </p:spTree>
    <p:extLst>
      <p:ext uri="{BB962C8B-B14F-4D97-AF65-F5344CB8AC3E}">
        <p14:creationId xmlns:p14="http://schemas.microsoft.com/office/powerpoint/2010/main" val="223774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D3567-CF5F-8242-A375-0A4835C5F423}" type="slidenum">
              <a:rPr lang="en-US" smtClean="0"/>
              <a:t>1</a:t>
            </a:fld>
            <a:endParaRPr lang="en-US"/>
          </a:p>
        </p:txBody>
      </p:sp>
    </p:spTree>
    <p:extLst>
      <p:ext uri="{BB962C8B-B14F-4D97-AF65-F5344CB8AC3E}">
        <p14:creationId xmlns:p14="http://schemas.microsoft.com/office/powerpoint/2010/main" val="295475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Left: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File:Samye_Ling_Stupa.JPG</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Photograph by Robert Matthews 2005, CC-BY-SA3.0 </a:t>
            </a:r>
          </a:p>
          <a:p>
            <a:pPr algn="just"/>
            <a:r>
              <a:rPr lang="en-US" dirty="0">
                <a:latin typeface="Times New Roman" panose="02020603050405020304" pitchFamily="18" charset="0"/>
                <a:cs typeface="Times New Roman" panose="02020603050405020304" pitchFamily="18" charset="0"/>
              </a:rPr>
              <a:t>For more information see https://</a:t>
            </a:r>
            <a:r>
              <a:rPr lang="en-US" dirty="0" err="1">
                <a:latin typeface="Times New Roman" panose="02020603050405020304" pitchFamily="18" charset="0"/>
                <a:cs typeface="Times New Roman" panose="02020603050405020304" pitchFamily="18" charset="0"/>
              </a:rPr>
              <a:t>www.samyeling.org</a:t>
            </a:r>
            <a:r>
              <a:rPr lang="en-US" dirty="0">
                <a:latin typeface="Times New Roman" panose="02020603050405020304" pitchFamily="18" charset="0"/>
                <a:cs typeface="Times New Roman" panose="02020603050405020304" pitchFamily="18" charset="0"/>
              </a:rPr>
              <a:t>/about/the-</a:t>
            </a:r>
            <a:r>
              <a:rPr lang="en-US" dirty="0" err="1">
                <a:latin typeface="Times New Roman" panose="02020603050405020304" pitchFamily="18" charset="0"/>
                <a:cs typeface="Times New Roman" panose="02020603050405020304" pitchFamily="18" charset="0"/>
              </a:rPr>
              <a:t>samye</a:t>
            </a:r>
            <a:r>
              <a:rPr lang="en-US" dirty="0">
                <a:latin typeface="Times New Roman" panose="02020603050405020304" pitchFamily="18" charset="0"/>
                <a:cs typeface="Times New Roman" panose="02020603050405020304" pitchFamily="18" charset="0"/>
              </a:rPr>
              <a:t>-ling-victory-stupa-for-world-peace/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Middle: https://</a:t>
            </a:r>
            <a:r>
              <a:rPr lang="en-US" dirty="0" err="1">
                <a:latin typeface="Times New Roman" panose="02020603050405020304" pitchFamily="18" charset="0"/>
                <a:cs typeface="Times New Roman" panose="02020603050405020304" pitchFamily="18" charset="0"/>
              </a:rPr>
              <a:t>buildingbuddhism.wordpress.com</a:t>
            </a:r>
            <a:r>
              <a:rPr lang="en-US" dirty="0">
                <a:latin typeface="Times New Roman" panose="02020603050405020304" pitchFamily="18" charset="0"/>
                <a:cs typeface="Times New Roman" panose="02020603050405020304" pitchFamily="18" charset="0"/>
              </a:rPr>
              <a:t>/2015/05/04/the-stupa-at-</a:t>
            </a:r>
            <a:r>
              <a:rPr lang="en-US" dirty="0" err="1">
                <a:latin typeface="Times New Roman" panose="02020603050405020304" pitchFamily="18" charset="0"/>
                <a:cs typeface="Times New Roman" panose="02020603050405020304" pitchFamily="18" charset="0"/>
              </a:rPr>
              <a:t>harewood</a:t>
            </a:r>
            <a:r>
              <a:rPr lang="en-US" dirty="0">
                <a:latin typeface="Times New Roman" panose="02020603050405020304" pitchFamily="18" charset="0"/>
                <a:cs typeface="Times New Roman" panose="02020603050405020304" pitchFamily="18" charset="0"/>
              </a:rPr>
              <a:t>-house-a-</a:t>
            </a:r>
            <a:r>
              <a:rPr lang="en-US" dirty="0" err="1">
                <a:latin typeface="Times New Roman" panose="02020603050405020304" pitchFamily="18" charset="0"/>
                <a:cs typeface="Times New Roman" panose="02020603050405020304" pitchFamily="18" charset="0"/>
              </a:rPr>
              <a:t>yorkshire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bhutan</a:t>
            </a:r>
            <a:r>
              <a:rPr lang="en-US" dirty="0">
                <a:latin typeface="Times New Roman" panose="02020603050405020304" pitchFamily="18" charset="0"/>
                <a:cs typeface="Times New Roman" panose="02020603050405020304" pitchFamily="18" charset="0"/>
              </a:rPr>
              <a:t>-co-production/</a:t>
            </a:r>
          </a:p>
          <a:p>
            <a:pPr algn="just"/>
            <a:r>
              <a:rPr lang="en-US" dirty="0">
                <a:latin typeface="Times New Roman" panose="02020603050405020304" pitchFamily="18" charset="0"/>
                <a:cs typeface="Times New Roman" panose="02020603050405020304" pitchFamily="18" charset="0"/>
              </a:rPr>
              <a:t>You can hear the Earl of Harewood talk about the stupa here https://</a:t>
            </a:r>
            <a:r>
              <a:rPr lang="en-US" dirty="0" err="1">
                <a:latin typeface="Times New Roman" panose="02020603050405020304" pitchFamily="18" charset="0"/>
                <a:cs typeface="Times New Roman" panose="02020603050405020304" pitchFamily="18" charset="0"/>
              </a:rPr>
              <a:t>www.thebuddhistsociety.org</a:t>
            </a:r>
            <a:r>
              <a:rPr lang="en-US" dirty="0">
                <a:latin typeface="Times New Roman" panose="02020603050405020304" pitchFamily="18" charset="0"/>
                <a:cs typeface="Times New Roman" panose="02020603050405020304" pitchFamily="18" charset="0"/>
              </a:rPr>
              <a:t>/page/founders-day-2021</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Right: Battersea Park Peace Pagoda is part of a series built by </a:t>
            </a:r>
            <a:r>
              <a:rPr lang="en-US" dirty="0" err="1">
                <a:latin typeface="Times New Roman" panose="02020603050405020304" pitchFamily="18" charset="0"/>
                <a:cs typeface="Times New Roman" panose="02020603050405020304" pitchFamily="18" charset="0"/>
              </a:rPr>
              <a:t>Nichidatsu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Fujii</a:t>
            </a:r>
            <a:r>
              <a:rPr lang="en-US" dirty="0">
                <a:latin typeface="Times New Roman" panose="02020603050405020304" pitchFamily="18" charset="0"/>
                <a:cs typeface="Times New Roman" panose="02020603050405020304" pitchFamily="18" charset="0"/>
              </a:rPr>
              <a:t> and the group that he founded (</a:t>
            </a:r>
            <a:r>
              <a:rPr lang="en-US" dirty="0" err="1">
                <a:latin typeface="Times New Roman" panose="02020603050405020304" pitchFamily="18" charset="0"/>
                <a:cs typeface="Times New Roman" panose="02020603050405020304" pitchFamily="18" charset="0"/>
              </a:rPr>
              <a:t>Nipponzan-Myohoji</a:t>
            </a:r>
            <a:r>
              <a:rPr lang="en-US" dirty="0">
                <a:latin typeface="Times New Roman" panose="02020603050405020304" pitchFamily="18" charset="0"/>
                <a:cs typeface="Times New Roman" panose="02020603050405020304" pitchFamily="18" charset="0"/>
              </a:rPr>
              <a:t>) which is an offshoot of </a:t>
            </a:r>
            <a:r>
              <a:rPr lang="en-US" dirty="0" err="1">
                <a:latin typeface="Times New Roman" panose="02020603050405020304" pitchFamily="18" charset="0"/>
                <a:cs typeface="Times New Roman" panose="02020603050405020304" pitchFamily="18" charset="0"/>
              </a:rPr>
              <a:t>Nichiren</a:t>
            </a:r>
            <a:r>
              <a:rPr lang="en-US" dirty="0">
                <a:latin typeface="Times New Roman" panose="02020603050405020304" pitchFamily="18" charset="0"/>
                <a:cs typeface="Times New Roman" panose="02020603050405020304" pitchFamily="18" charset="0"/>
              </a:rPr>
              <a:t> Buddhism. </a:t>
            </a:r>
          </a:p>
        </p:txBody>
      </p:sp>
      <p:sp>
        <p:nvSpPr>
          <p:cNvPr id="4" name="Slide Number Placeholder 3"/>
          <p:cNvSpPr>
            <a:spLocks noGrp="1"/>
          </p:cNvSpPr>
          <p:nvPr>
            <p:ph type="sldNum" sz="quarter" idx="5"/>
          </p:nvPr>
        </p:nvSpPr>
        <p:spPr/>
        <p:txBody>
          <a:bodyPr/>
          <a:lstStyle/>
          <a:p>
            <a:fld id="{13D23F3A-C872-324C-82CE-6606F640C148}" type="slidenum">
              <a:rPr lang="en-US" smtClean="0"/>
              <a:t>10</a:t>
            </a:fld>
            <a:endParaRPr lang="en-US"/>
          </a:p>
        </p:txBody>
      </p:sp>
    </p:spTree>
    <p:extLst>
      <p:ext uri="{BB962C8B-B14F-4D97-AF65-F5344CB8AC3E}">
        <p14:creationId xmlns:p14="http://schemas.microsoft.com/office/powerpoint/2010/main" val="361731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of a (likely) fifth century Buddha from </a:t>
            </a:r>
            <a:r>
              <a:rPr lang="en-US" dirty="0" err="1">
                <a:latin typeface="Times New Roman" panose="02020603050405020304" pitchFamily="18" charset="0"/>
                <a:cs typeface="Times New Roman" panose="02020603050405020304" pitchFamily="18" charset="0"/>
              </a:rPr>
              <a:t>Sarnath</a:t>
            </a:r>
            <a:r>
              <a:rPr lang="en-US" dirty="0">
                <a:latin typeface="Times New Roman" panose="02020603050405020304" pitchFamily="18" charset="0"/>
                <a:cs typeface="Times New Roman" panose="02020603050405020304" pitchFamily="18" charset="0"/>
              </a:rPr>
              <a:t> (the supposed site of the Buddha’s first teaching), currently held at the British Museum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/wiki/File:British_Museum_-_</a:t>
            </a:r>
            <a:r>
              <a:rPr lang="en-US" dirty="0" err="1">
                <a:latin typeface="Times New Roman" panose="02020603050405020304" pitchFamily="18" charset="0"/>
                <a:cs typeface="Times New Roman" panose="02020603050405020304" pitchFamily="18" charset="0"/>
              </a:rPr>
              <a:t>Seated_Buddha</a:t>
            </a:r>
            <a:r>
              <a:rPr lang="en-US" dirty="0">
                <a:latin typeface="Times New Roman" panose="02020603050405020304" pitchFamily="18" charset="0"/>
                <a:cs typeface="Times New Roman" panose="02020603050405020304" pitchFamily="18" charset="0"/>
              </a:rPr>
              <a:t>_(</a:t>
            </a:r>
            <a:r>
              <a:rPr lang="en-US" dirty="0" err="1">
                <a:latin typeface="Times New Roman" panose="02020603050405020304" pitchFamily="18" charset="0"/>
                <a:cs typeface="Times New Roman" panose="02020603050405020304" pitchFamily="18" charset="0"/>
              </a:rPr>
              <a:t>Gupta_period</a:t>
            </a:r>
            <a:r>
              <a:rPr lang="en-US" dirty="0">
                <a:latin typeface="Times New Roman" panose="02020603050405020304" pitchFamily="18" charset="0"/>
                <a:cs typeface="Times New Roman" panose="02020603050405020304" pitchFamily="18" charset="0"/>
              </a:rPr>
              <a:t>).JPG). Many museums in the UK (not only the British Museum!) have well-curated collections of Buddhist images and other artefacts, and with a little research could prove to be accessible and informative places for school visits.</a:t>
            </a: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108718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In the slide is the main altarpiece at the </a:t>
            </a:r>
            <a:r>
              <a:rPr lang="en-US" dirty="0" err="1">
                <a:latin typeface="Times New Roman" panose="02020603050405020304" pitchFamily="18" charset="0"/>
                <a:cs typeface="Times New Roman" panose="02020603050405020304" pitchFamily="18" charset="0"/>
              </a:rPr>
              <a:t>Chithurst</a:t>
            </a:r>
            <a:r>
              <a:rPr lang="en-US" dirty="0">
                <a:latin typeface="Times New Roman" panose="02020603050405020304" pitchFamily="18" charset="0"/>
                <a:cs typeface="Times New Roman" panose="02020603050405020304" pitchFamily="18" charset="0"/>
              </a:rPr>
              <a:t> Buddhist Monastery, a monastery in the Thai Forest Tradition, in West Sussex, discussed later on in this session.</a:t>
            </a:r>
          </a:p>
          <a:p>
            <a:pPr algn="just"/>
            <a:r>
              <a:rPr lang="en-US" dirty="0">
                <a:latin typeface="Times New Roman" panose="02020603050405020304" pitchFamily="18" charset="0"/>
                <a:cs typeface="Times New Roman" panose="02020603050405020304" pitchFamily="18" charset="0"/>
              </a:rPr>
              <a:t>The image is free to use, and sourced here: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Chithurst_Buddhist_Monastery</a:t>
            </a:r>
            <a:r>
              <a:rPr lang="en-US" dirty="0">
                <a:latin typeface="Times New Roman" panose="02020603050405020304" pitchFamily="18" charset="0"/>
                <a:cs typeface="Times New Roman" panose="02020603050405020304" pitchFamily="18" charset="0"/>
              </a:rPr>
              <a:t>#/media/</a:t>
            </a:r>
            <a:r>
              <a:rPr lang="en-US" dirty="0" err="1">
                <a:latin typeface="Times New Roman" panose="02020603050405020304" pitchFamily="18" charset="0"/>
                <a:cs typeface="Times New Roman" panose="02020603050405020304" pitchFamily="18" charset="0"/>
              </a:rPr>
              <a:t>File:Main_Buddha_Chithurst_Cittaviveka.png</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335210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All images, apart from the book (top right) were taken from the same branch of a well-known home goods retailer on a single visit. On the day when these photographs were taken, there were over 30 different Buddhist-inspired home or garden sculptures visible on the shelves.</a:t>
            </a:r>
          </a:p>
          <a:p>
            <a:pPr algn="just"/>
            <a:r>
              <a:rPr lang="en-US" dirty="0">
                <a:latin typeface="Times New Roman" panose="02020603050405020304" pitchFamily="18" charset="0"/>
                <a:cs typeface="Times New Roman" panose="02020603050405020304" pitchFamily="18" charset="0"/>
              </a:rPr>
              <a:t>A recent volume dealing with the commercialization of Buddhism (and other Asian religions) in the West is Sophia Rose Ariana’s </a:t>
            </a:r>
            <a:r>
              <a:rPr lang="en-US" i="1" dirty="0">
                <a:latin typeface="Times New Roman" panose="02020603050405020304" pitchFamily="18" charset="0"/>
                <a:cs typeface="Times New Roman" panose="02020603050405020304" pitchFamily="18" charset="0"/>
              </a:rPr>
              <a:t>Buying Buddha, Selling Rumi  </a:t>
            </a:r>
            <a:r>
              <a:rPr lang="en-US" dirty="0">
                <a:latin typeface="Times New Roman" panose="02020603050405020304" pitchFamily="18" charset="0"/>
                <a:cs typeface="Times New Roman" panose="02020603050405020304" pitchFamily="18" charset="0"/>
              </a:rPr>
              <a:t>(2020, </a:t>
            </a:r>
            <a:r>
              <a:rPr lang="en-US" dirty="0" err="1">
                <a:latin typeface="Times New Roman" panose="02020603050405020304" pitchFamily="18" charset="0"/>
                <a:cs typeface="Times New Roman" panose="02020603050405020304" pitchFamily="18" charset="0"/>
              </a:rPr>
              <a:t>Oneworld</a:t>
            </a:r>
            <a:r>
              <a:rPr lang="en-US" dirty="0">
                <a:latin typeface="Times New Roman" panose="02020603050405020304" pitchFamily="18" charset="0"/>
                <a:cs typeface="Times New Roman" panose="02020603050405020304" pitchFamily="18" charset="0"/>
              </a:rPr>
              <a:t>), pictured on the slide.</a:t>
            </a:r>
          </a:p>
        </p:txBody>
      </p:sp>
      <p:sp>
        <p:nvSpPr>
          <p:cNvPr id="4" name="Slide Number Placeholder 3"/>
          <p:cNvSpPr>
            <a:spLocks noGrp="1"/>
          </p:cNvSpPr>
          <p:nvPr>
            <p:ph type="sldNum" sz="quarter" idx="5"/>
          </p:nvPr>
        </p:nvSpPr>
        <p:spPr/>
        <p:txBody>
          <a:bodyPr/>
          <a:lstStyle/>
          <a:p>
            <a:fld id="{B32780A0-D075-5944-8254-9C42E1ED32DA}" type="slidenum">
              <a:rPr lang="en-US" smtClean="0"/>
              <a:t>3</a:t>
            </a:fld>
            <a:endParaRPr lang="en-US"/>
          </a:p>
        </p:txBody>
      </p:sp>
    </p:spTree>
    <p:extLst>
      <p:ext uri="{BB962C8B-B14F-4D97-AF65-F5344CB8AC3E}">
        <p14:creationId xmlns:p14="http://schemas.microsoft.com/office/powerpoint/2010/main" val="163796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As well as its edition of the Pāli Canon (which is of course in the language Pāli), the Pali Text Society has also produced influential translations of its content. As we have noted throughout this series, many of these translations – and others besides, as well as supplementary essays – can be found online at the site </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 We recommend the site (together with its search-bar!) as a good resource for materials pertaining to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Buddhism, and the content of the Pāli Canon in particular.</a:t>
            </a:r>
          </a:p>
          <a:p>
            <a:pPr algn="just"/>
            <a:endParaRPr lang="en-US" dirty="0">
              <a:latin typeface="Times New Roman" panose="02020603050405020304" pitchFamily="18" charset="0"/>
              <a:cs typeface="Times New Roman" panose="02020603050405020304" pitchFamily="18" charset="0"/>
            </a:endParaRPr>
          </a:p>
          <a:p>
            <a:pPr algn="just"/>
            <a:r>
              <a:rPr lang="en-US" i="1" dirty="0">
                <a:latin typeface="Times New Roman" panose="02020603050405020304" pitchFamily="18" charset="0"/>
                <a:cs typeface="Times New Roman" panose="02020603050405020304" pitchFamily="18" charset="0"/>
              </a:rPr>
              <a:t>The Light of Asia </a:t>
            </a:r>
            <a:r>
              <a:rPr lang="en-US" dirty="0">
                <a:latin typeface="Times New Roman" panose="02020603050405020304" pitchFamily="18" charset="0"/>
                <a:cs typeface="Times New Roman" panose="02020603050405020304" pitchFamily="18" charset="0"/>
              </a:rPr>
              <a:t>can be found online at multiple sites, including here: https://</a:t>
            </a:r>
            <a:r>
              <a:rPr lang="en-US" dirty="0" err="1">
                <a:latin typeface="Times New Roman" panose="02020603050405020304" pitchFamily="18" charset="0"/>
                <a:cs typeface="Times New Roman" panose="02020603050405020304" pitchFamily="18" charset="0"/>
              </a:rPr>
              <a:t>www.gutenberg.org</a:t>
            </a:r>
            <a:r>
              <a:rPr lang="en-US" dirty="0">
                <a:latin typeface="Times New Roman" panose="02020603050405020304" pitchFamily="18" charset="0"/>
                <a:cs typeface="Times New Roman" panose="02020603050405020304" pitchFamily="18" charset="0"/>
              </a:rPr>
              <a:t>/files/8920/8920-h/8920-h.htm.</a:t>
            </a:r>
          </a:p>
          <a:p>
            <a:pPr algn="just"/>
            <a:r>
              <a:rPr lang="en-US" dirty="0">
                <a:latin typeface="Times New Roman" panose="02020603050405020304" pitchFamily="18" charset="0"/>
                <a:cs typeface="Times New Roman" panose="02020603050405020304" pitchFamily="18" charset="0"/>
              </a:rPr>
              <a:t>A very recent volume on </a:t>
            </a:r>
            <a:r>
              <a:rPr lang="en-US" i="1" dirty="0">
                <a:latin typeface="Times New Roman" panose="02020603050405020304" pitchFamily="18" charset="0"/>
                <a:cs typeface="Times New Roman" panose="02020603050405020304" pitchFamily="18" charset="0"/>
              </a:rPr>
              <a:t>The Light of Asia </a:t>
            </a:r>
            <a:r>
              <a:rPr lang="en-US" dirty="0">
                <a:latin typeface="Times New Roman" panose="02020603050405020304" pitchFamily="18" charset="0"/>
                <a:cs typeface="Times New Roman" panose="02020603050405020304" pitchFamily="18" charset="0"/>
              </a:rPr>
              <a:t>and its impact is Jairam Ramesh, </a:t>
            </a:r>
            <a:r>
              <a:rPr lang="en-US" i="1" dirty="0">
                <a:latin typeface="Times New Roman" panose="02020603050405020304" pitchFamily="18" charset="0"/>
                <a:cs typeface="Times New Roman" panose="02020603050405020304" pitchFamily="18" charset="0"/>
              </a:rPr>
              <a:t>The Light of Asia: the poem that defined the Buddha</a:t>
            </a:r>
            <a:r>
              <a:rPr lang="en-US" dirty="0">
                <a:latin typeface="Times New Roman" panose="02020603050405020304" pitchFamily="18" charset="0"/>
                <a:cs typeface="Times New Roman" panose="02020603050405020304" pitchFamily="18" charset="0"/>
              </a:rPr>
              <a:t>, (2021, Penguin). </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4</a:t>
            </a:fld>
            <a:endParaRPr lang="en-US"/>
          </a:p>
        </p:txBody>
      </p:sp>
    </p:spTree>
    <p:extLst>
      <p:ext uri="{BB962C8B-B14F-4D97-AF65-F5344CB8AC3E}">
        <p14:creationId xmlns:p14="http://schemas.microsoft.com/office/powerpoint/2010/main" val="280506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Times New Roman" panose="02020603050405020304" pitchFamily="18" charset="0"/>
                <a:cs typeface="Times New Roman" panose="02020603050405020304" pitchFamily="18" charset="0"/>
              </a:rPr>
              <a:t>There is today a vast market for books on Buddhism, between the poles of spiritualist readings in the vein of Blavatsky and the Theosophical Society, and then the appropriation of Buddhist ideas in the domain of mindfulness and psychiatry. Of the very many books available on the latter, </a:t>
            </a:r>
            <a:r>
              <a:rPr lang="en-US" i="1" dirty="0">
                <a:latin typeface="Times New Roman" panose="02020603050405020304" pitchFamily="18" charset="0"/>
                <a:cs typeface="Times New Roman" panose="02020603050405020304" pitchFamily="18" charset="0"/>
              </a:rPr>
              <a:t>The Mindful Way through Depression </a:t>
            </a:r>
            <a:r>
              <a:rPr lang="en-US" i="0" dirty="0">
                <a:latin typeface="Times New Roman" panose="02020603050405020304" pitchFamily="18" charset="0"/>
                <a:cs typeface="Times New Roman" panose="02020603050405020304" pitchFamily="18" charset="0"/>
              </a:rPr>
              <a:t>(which, as you can read on the slide, aligns itself with with ‘a proven program from leading scientists’) is produced by several leading authors and clinical psychologists in this tradition, including Mark Williams of the Oxford Centre for Mindfulness. One might look at its activities and consider how far these relate to Buddhism as described in these sessions, or otherwise in the classroom: https://</a:t>
            </a:r>
            <a:r>
              <a:rPr lang="en-US" i="0" dirty="0" err="1">
                <a:latin typeface="Times New Roman" panose="02020603050405020304" pitchFamily="18" charset="0"/>
                <a:cs typeface="Times New Roman" panose="02020603050405020304" pitchFamily="18" charset="0"/>
              </a:rPr>
              <a:t>www.oxfordmindfulness.org</a:t>
            </a:r>
            <a:r>
              <a:rPr lang="en-US" i="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5</a:t>
            </a:fld>
            <a:endParaRPr lang="en-US"/>
          </a:p>
        </p:txBody>
      </p:sp>
    </p:spTree>
    <p:extLst>
      <p:ext uri="{BB962C8B-B14F-4D97-AF65-F5344CB8AC3E}">
        <p14:creationId xmlns:p14="http://schemas.microsoft.com/office/powerpoint/2010/main" val="128660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the images and more information about each example see (left to right)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https://</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buildingbuddhism.wordpress.com</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/2014/12/16/wat-</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buddhapadipa</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thai</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buddhism</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-comes-to-</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wimbledon</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sgi-uk.org</a:t>
            </a:r>
            <a:r>
              <a:rPr lang="en-US" dirty="0">
                <a:latin typeface="Times New Roman" panose="02020603050405020304" pitchFamily="18" charset="0"/>
                <a:cs typeface="Times New Roman" panose="02020603050405020304" pitchFamily="18" charset="0"/>
              </a:rPr>
              <a:t>/Local-Community/SGI-</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/Taplow-Court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www.samyeling.org</a:t>
            </a:r>
            <a:r>
              <a:rPr lang="en-US"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You can find some interesting reflections on all the major Buddhist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in England and Wales (sadly not Scotland) on the Building Buddhism project blog </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https://</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buildingbuddhism.wordpress.com</a:t>
            </a:r>
            <a:r>
              <a:rPr lang="en-US"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more on the Network of Buddhist </a:t>
            </a:r>
            <a:r>
              <a:rPr lang="en-US" dirty="0" err="1">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see https://</a:t>
            </a:r>
            <a:r>
              <a:rPr lang="en-US" dirty="0" err="1">
                <a:latin typeface="Times New Roman" panose="02020603050405020304" pitchFamily="18" charset="0"/>
                <a:cs typeface="Times New Roman" panose="02020603050405020304" pitchFamily="18" charset="0"/>
              </a:rPr>
              <a:t>www.nbo.org.uk</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13D23F3A-C872-324C-82CE-6606F640C148}" type="slidenum">
              <a:rPr lang="en-US" smtClean="0"/>
              <a:t>6</a:t>
            </a:fld>
            <a:endParaRPr lang="en-US"/>
          </a:p>
        </p:txBody>
      </p:sp>
    </p:spTree>
    <p:extLst>
      <p:ext uri="{BB962C8B-B14F-4D97-AF65-F5344CB8AC3E}">
        <p14:creationId xmlns:p14="http://schemas.microsoft.com/office/powerpoint/2010/main" val="281591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For the Forest Sangha’s own account of the struggles over nuns’ ordination see https://</a:t>
            </a:r>
            <a:r>
              <a:rPr lang="en-US" dirty="0" err="1">
                <a:latin typeface="Times New Roman" panose="02020603050405020304" pitchFamily="18" charset="0"/>
                <a:cs typeface="Times New Roman" panose="02020603050405020304" pitchFamily="18" charset="0"/>
              </a:rPr>
              <a:t>forestsangha.org</a:t>
            </a:r>
            <a:r>
              <a:rPr lang="en-US" dirty="0">
                <a:latin typeface="Times New Roman" panose="02020603050405020304" pitchFamily="18" charset="0"/>
                <a:cs typeface="Times New Roman" panose="02020603050405020304" pitchFamily="18" charset="0"/>
              </a:rPr>
              <a:t>/community/news/where-we-are-now</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an interesting study of Amaravati see </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https://</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buildingbuddhism.wordpress.com</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/2014/02/18/352/</a:t>
            </a:r>
          </a:p>
          <a:p>
            <a:endParaRPr lang="en-US" dirty="0"/>
          </a:p>
        </p:txBody>
      </p:sp>
      <p:sp>
        <p:nvSpPr>
          <p:cNvPr id="4" name="Slide Number Placeholder 3"/>
          <p:cNvSpPr>
            <a:spLocks noGrp="1"/>
          </p:cNvSpPr>
          <p:nvPr>
            <p:ph type="sldNum" sz="quarter" idx="5"/>
          </p:nvPr>
        </p:nvSpPr>
        <p:spPr/>
        <p:txBody>
          <a:bodyPr/>
          <a:lstStyle/>
          <a:p>
            <a:fld id="{13D23F3A-C872-324C-82CE-6606F640C148}" type="slidenum">
              <a:rPr lang="en-US" smtClean="0"/>
              <a:t>7</a:t>
            </a:fld>
            <a:endParaRPr lang="en-US"/>
          </a:p>
        </p:txBody>
      </p:sp>
    </p:spTree>
    <p:extLst>
      <p:ext uri="{BB962C8B-B14F-4D97-AF65-F5344CB8AC3E}">
        <p14:creationId xmlns:p14="http://schemas.microsoft.com/office/powerpoint/2010/main" val="54530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You can learn more about Triratna’s vision of Buddhism and the Buddha on https://</a:t>
            </a:r>
            <a:r>
              <a:rPr lang="en-US" dirty="0" err="1">
                <a:latin typeface="Times New Roman" panose="02020603050405020304" pitchFamily="18" charset="0"/>
                <a:cs typeface="Times New Roman" panose="02020603050405020304" pitchFamily="18" charset="0"/>
              </a:rPr>
              <a:t>thebuddhistcentre.com</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For more on the Manchester Buddhist Centre see https://</a:t>
            </a:r>
            <a:r>
              <a:rPr lang="en-US" dirty="0" err="1">
                <a:latin typeface="Times New Roman" panose="02020603050405020304" pitchFamily="18" charset="0"/>
                <a:cs typeface="Times New Roman" panose="02020603050405020304" pitchFamily="18" charset="0"/>
              </a:rPr>
              <a:t>buildingbuddhism.wordpress.com</a:t>
            </a:r>
            <a:r>
              <a:rPr lang="en-US" dirty="0">
                <a:latin typeface="Times New Roman" panose="02020603050405020304" pitchFamily="18" charset="0"/>
                <a:cs typeface="Times New Roman" panose="02020603050405020304" pitchFamily="18" charset="0"/>
              </a:rPr>
              <a:t>/2014/12/27/340/</a:t>
            </a:r>
          </a:p>
          <a:p>
            <a:endParaRPr lang="en-US" dirty="0"/>
          </a:p>
        </p:txBody>
      </p:sp>
      <p:sp>
        <p:nvSpPr>
          <p:cNvPr id="4" name="Slide Number Placeholder 3"/>
          <p:cNvSpPr>
            <a:spLocks noGrp="1"/>
          </p:cNvSpPr>
          <p:nvPr>
            <p:ph type="sldNum" sz="quarter" idx="5"/>
          </p:nvPr>
        </p:nvSpPr>
        <p:spPr/>
        <p:txBody>
          <a:bodyPr/>
          <a:lstStyle/>
          <a:p>
            <a:fld id="{13D23F3A-C872-324C-82CE-6606F640C148}" type="slidenum">
              <a:rPr lang="en-US" smtClean="0"/>
              <a:t>8</a:t>
            </a:fld>
            <a:endParaRPr lang="en-US"/>
          </a:p>
        </p:txBody>
      </p:sp>
    </p:spTree>
    <p:extLst>
      <p:ext uri="{BB962C8B-B14F-4D97-AF65-F5344CB8AC3E}">
        <p14:creationId xmlns:p14="http://schemas.microsoft.com/office/powerpoint/2010/main" val="30939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Aside from Batchelor’s works (which are many: see https://</a:t>
            </a:r>
            <a:r>
              <a:rPr lang="en-US" dirty="0" err="1">
                <a:latin typeface="Times New Roman" panose="02020603050405020304" pitchFamily="18" charset="0"/>
                <a:cs typeface="Times New Roman" panose="02020603050405020304" pitchFamily="18" charset="0"/>
              </a:rPr>
              <a:t>www.stephenbatchelor.org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index.php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good volume dealing with modern forms of Buddhism, and ‘Buddhist modernism’ (slightly different!) include Charles </a:t>
            </a:r>
            <a:r>
              <a:rPr lang="en-US" dirty="0" err="1">
                <a:latin typeface="Times New Roman" panose="02020603050405020304" pitchFamily="18" charset="0"/>
                <a:cs typeface="Times New Roman" panose="02020603050405020304" pitchFamily="18" charset="0"/>
              </a:rPr>
              <a:t>Prebish</a:t>
            </a:r>
            <a:r>
              <a:rPr lang="en-US" dirty="0">
                <a:latin typeface="Times New Roman" panose="02020603050405020304" pitchFamily="18" charset="0"/>
                <a:cs typeface="Times New Roman" panose="02020603050405020304" pitchFamily="18" charset="0"/>
              </a:rPr>
              <a:t> and Martin Baumann, </a:t>
            </a:r>
            <a:r>
              <a:rPr lang="en-US" i="1" dirty="0">
                <a:latin typeface="Times New Roman" panose="02020603050405020304" pitchFamily="18" charset="0"/>
                <a:cs typeface="Times New Roman" panose="02020603050405020304" pitchFamily="18" charset="0"/>
              </a:rPr>
              <a:t>Westward Dharma </a:t>
            </a:r>
            <a:r>
              <a:rPr lang="en-US" dirty="0">
                <a:latin typeface="Times New Roman" panose="02020603050405020304" pitchFamily="18" charset="0"/>
                <a:cs typeface="Times New Roman" panose="02020603050405020304" pitchFamily="18" charset="0"/>
              </a:rPr>
              <a:t>(2002, Uni of California Press), Steven Heine and Charles </a:t>
            </a:r>
            <a:r>
              <a:rPr lang="en-US" dirty="0" err="1">
                <a:latin typeface="Times New Roman" panose="02020603050405020304" pitchFamily="18" charset="0"/>
                <a:cs typeface="Times New Roman" panose="02020603050405020304" pitchFamily="18" charset="0"/>
              </a:rPr>
              <a:t>Prebish</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Buddhism in the Modern World </a:t>
            </a:r>
            <a:r>
              <a:rPr lang="en-US" dirty="0">
                <a:latin typeface="Times New Roman" panose="02020603050405020304" pitchFamily="18" charset="0"/>
                <a:cs typeface="Times New Roman" panose="02020603050405020304" pitchFamily="18" charset="0"/>
              </a:rPr>
              <a:t>(2003, OUP), and David McMahan, </a:t>
            </a:r>
            <a:r>
              <a:rPr lang="en-US" i="1" dirty="0">
                <a:latin typeface="Times New Roman" panose="02020603050405020304" pitchFamily="18" charset="0"/>
                <a:cs typeface="Times New Roman" panose="02020603050405020304" pitchFamily="18" charset="0"/>
              </a:rPr>
              <a:t>The Making of Buddhist Modernism </a:t>
            </a:r>
            <a:r>
              <a:rPr lang="en-US" dirty="0">
                <a:latin typeface="Times New Roman" panose="02020603050405020304" pitchFamily="18" charset="0"/>
                <a:cs typeface="Times New Roman" panose="02020603050405020304" pitchFamily="18" charset="0"/>
              </a:rPr>
              <a:t>(2009, OUP). A further good volume regarding Britain in particular is Robert </a:t>
            </a:r>
            <a:r>
              <a:rPr lang="en-US" dirty="0" err="1">
                <a:latin typeface="Times New Roman" panose="02020603050405020304" pitchFamily="18" charset="0"/>
                <a:cs typeface="Times New Roman" panose="02020603050405020304" pitchFamily="18" charset="0"/>
              </a:rPr>
              <a:t>Bluck</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British Buddhism </a:t>
            </a:r>
            <a:r>
              <a:rPr lang="en-US" dirty="0">
                <a:latin typeface="Times New Roman" panose="02020603050405020304" pitchFamily="18" charset="0"/>
                <a:cs typeface="Times New Roman" panose="02020603050405020304" pitchFamily="18" charset="0"/>
              </a:rPr>
              <a:t>(2006, Routledge).</a:t>
            </a:r>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22194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E585-E4DA-424C-8F18-013BBCA70D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6A9E723-0A54-5349-9428-15EE909CE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E5A1D7-EE07-4B43-B93C-867D8F616DF9}"/>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165ABD54-0B72-254E-B64C-CD44F640D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1125F-A34A-5B4B-BAF8-EDEF9DE4BDFC}"/>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299569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7B3B-BE94-3147-ACE2-E7C115C3BBF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222AC7-8308-7E4A-86A0-F420702E04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766DA2-1816-D346-ABAD-49E5E5C07094}"/>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610AE8E3-80DB-AF40-B9CD-674E42666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BFEE9-82E3-7A49-8AFB-3EC45ECCA472}"/>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287336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A0E9E-2F6F-7F46-8942-EE5D6059C3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34256-38CF-A047-B64B-57F1801D12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0D8F8E-F522-5042-A5C2-496FD547AF9A}"/>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EF841DED-5579-0145-81E5-4F2DA1768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993E5-72F4-FA4E-8767-E720B33A513A}"/>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380393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9CFB-0597-AF44-8EEA-32C1964AD8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DF6353-8533-BB4C-AE16-FBC24E54B8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B84FF4-3BB9-4F4F-A45C-37FCB128C8C7}"/>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6986E61E-8771-6B40-9993-7AF4D0B9D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013C2-DE56-2D4F-87E9-9612200E95F2}"/>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343308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FE8A-ADB8-4840-8F25-59C174CCFB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00AF44F-04BE-1E42-93E7-A847154C1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00B8F2-652C-EC4B-9063-1D0C3062816D}"/>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B6545B5E-CEF9-8148-A442-277634C63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5F784-CCE3-A44B-AD88-127C273DE057}"/>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334386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82AF-565A-A341-BDBC-11BDC1E1E7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101C36-768A-5444-91F1-635791D5DF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480E213-E1F2-CD4C-85CC-5314D00721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B599AE-FBDE-D447-9C0D-841563A2EA51}"/>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6" name="Footer Placeholder 5">
            <a:extLst>
              <a:ext uri="{FF2B5EF4-FFF2-40B4-BE49-F238E27FC236}">
                <a16:creationId xmlns:a16="http://schemas.microsoft.com/office/drawing/2014/main" id="{E81E45C1-53A4-FA4D-9450-092DE1E9E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7E7E1-CE88-D445-AA0B-B93DF1206F0C}"/>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396673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D412-8BDB-4C47-AD16-CA6507A31B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8236ED-2F91-F845-B32E-F0A258843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6FF2A3-80C0-D442-9D2F-52A836E764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C60420A-87A1-3D40-A389-B24E3A3F3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351330-FD2A-B349-A2BD-8E03E8C395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47184D0-8B1A-0748-AAA6-178F43C250EE}"/>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8" name="Footer Placeholder 7">
            <a:extLst>
              <a:ext uri="{FF2B5EF4-FFF2-40B4-BE49-F238E27FC236}">
                <a16:creationId xmlns:a16="http://schemas.microsoft.com/office/drawing/2014/main" id="{D027EDF2-9EDF-C44A-BB62-82C8C69E1C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774E26-B1A2-D743-BB26-0BE5B442CDF8}"/>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131967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69D9-E21D-174E-A46F-BA6D67F63B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8FCFD77-B369-DD46-94FF-C4C2AEE7FE68}"/>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4" name="Footer Placeholder 3">
            <a:extLst>
              <a:ext uri="{FF2B5EF4-FFF2-40B4-BE49-F238E27FC236}">
                <a16:creationId xmlns:a16="http://schemas.microsoft.com/office/drawing/2014/main" id="{30110383-7686-D14B-B047-0C444B2F3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AEBB3-30EB-4245-BDBB-4DD203B87786}"/>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140207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8728E-474C-1C4E-85EB-282EE373DD7E}"/>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3" name="Footer Placeholder 2">
            <a:extLst>
              <a:ext uri="{FF2B5EF4-FFF2-40B4-BE49-F238E27FC236}">
                <a16:creationId xmlns:a16="http://schemas.microsoft.com/office/drawing/2014/main" id="{F49B52A0-C81A-2542-A29F-1439CD0A9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329D01-414C-5740-8B9E-9F778BFDEDF2}"/>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399487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0FEF-D40A-8348-90AA-4173F46661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505F82-CB76-E04D-BE09-C501DCFEF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B4EFD33-FF86-614F-A0C1-4C7341FA8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58A4B8-142C-C84B-BCBF-F5A6138EEBE0}"/>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6" name="Footer Placeholder 5">
            <a:extLst>
              <a:ext uri="{FF2B5EF4-FFF2-40B4-BE49-F238E27FC236}">
                <a16:creationId xmlns:a16="http://schemas.microsoft.com/office/drawing/2014/main" id="{BBE89691-46F3-334C-9974-CC92501D3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3AC5F-DE32-624C-9405-9FF64AFCAAF6}"/>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40760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6BFB-124D-2B42-AF51-7592144602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370B05-25D9-354A-9631-F286CAC36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43962E-78A7-2F41-81C4-0F0B04E44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4A2121-AF11-6044-960F-452556B1D8D2}"/>
              </a:ext>
            </a:extLst>
          </p:cNvPr>
          <p:cNvSpPr>
            <a:spLocks noGrp="1"/>
          </p:cNvSpPr>
          <p:nvPr>
            <p:ph type="dt" sz="half" idx="10"/>
          </p:nvPr>
        </p:nvSpPr>
        <p:spPr/>
        <p:txBody>
          <a:bodyPr/>
          <a:lstStyle/>
          <a:p>
            <a:fld id="{9C67599C-4FE7-6941-831E-9CD5E5E7AE77}" type="datetimeFigureOut">
              <a:rPr lang="en-US" smtClean="0"/>
              <a:t>3/18/2022</a:t>
            </a:fld>
            <a:endParaRPr lang="en-US"/>
          </a:p>
        </p:txBody>
      </p:sp>
      <p:sp>
        <p:nvSpPr>
          <p:cNvPr id="6" name="Footer Placeholder 5">
            <a:extLst>
              <a:ext uri="{FF2B5EF4-FFF2-40B4-BE49-F238E27FC236}">
                <a16:creationId xmlns:a16="http://schemas.microsoft.com/office/drawing/2014/main" id="{BAB330A6-26D1-8446-9306-C152FBAD2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52144-1D8D-FC41-B6BE-91C1A7DE3E80}"/>
              </a:ext>
            </a:extLst>
          </p:cNvPr>
          <p:cNvSpPr>
            <a:spLocks noGrp="1"/>
          </p:cNvSpPr>
          <p:nvPr>
            <p:ph type="sldNum" sz="quarter" idx="12"/>
          </p:nvPr>
        </p:nvSpPr>
        <p:spPr/>
        <p:txBody>
          <a:bodyPr/>
          <a:lstStyle/>
          <a:p>
            <a:fld id="{AEE18CDB-1443-234B-BB3E-9C021BB9DE68}" type="slidenum">
              <a:rPr lang="en-US" smtClean="0"/>
              <a:t>‹#›</a:t>
            </a:fld>
            <a:endParaRPr lang="en-US"/>
          </a:p>
        </p:txBody>
      </p:sp>
    </p:spTree>
    <p:extLst>
      <p:ext uri="{BB962C8B-B14F-4D97-AF65-F5344CB8AC3E}">
        <p14:creationId xmlns:p14="http://schemas.microsoft.com/office/powerpoint/2010/main" val="266917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C7A3F-F9C7-AB49-A322-CE4FFA67A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B738A-E6C3-9B4F-A189-D5DD63DDF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30D58D-2A1A-0446-AD44-B3F761213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7599C-4FE7-6941-831E-9CD5E5E7AE77}" type="datetimeFigureOut">
              <a:rPr lang="en-US" smtClean="0"/>
              <a:t>3/18/2022</a:t>
            </a:fld>
            <a:endParaRPr lang="en-US"/>
          </a:p>
        </p:txBody>
      </p:sp>
      <p:sp>
        <p:nvSpPr>
          <p:cNvPr id="5" name="Footer Placeholder 4">
            <a:extLst>
              <a:ext uri="{FF2B5EF4-FFF2-40B4-BE49-F238E27FC236}">
                <a16:creationId xmlns:a16="http://schemas.microsoft.com/office/drawing/2014/main" id="{6CD3358E-9C9A-2743-8EAB-E1FDC4F4C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0E9DD4-C68C-8648-A4CB-1257AB8E9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18CDB-1443-234B-BB3E-9C021BB9DE68}" type="slidenum">
              <a:rPr lang="en-US" smtClean="0"/>
              <a:t>‹#›</a:t>
            </a:fld>
            <a:endParaRPr lang="en-US"/>
          </a:p>
        </p:txBody>
      </p:sp>
    </p:spTree>
    <p:extLst>
      <p:ext uri="{BB962C8B-B14F-4D97-AF65-F5344CB8AC3E}">
        <p14:creationId xmlns:p14="http://schemas.microsoft.com/office/powerpoint/2010/main" val="266786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upload.wikimedia.org/wikipedia/commons/8/86/British_Museum_-_Seated_Buddha_%28Gupta_period%29.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libgen.rocks/covers/2922000/adbcef16893005f9afd57a672be585c9.jpg" TargetMode="External"/><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theosophy.wiki/en/File:Light_of_Asia_1879.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s://pictures.abebooks.com/inventory/3064383130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243775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CFF5F48-D20C-4C48-9D53-0AC7BE6F5765}"/>
              </a:ext>
            </a:extLst>
          </p:cNvPr>
          <p:cNvSpPr txBox="1"/>
          <p:nvPr/>
        </p:nvSpPr>
        <p:spPr>
          <a:xfrm>
            <a:off x="228600" y="1942718"/>
            <a:ext cx="349392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Left: Kagyu </a:t>
            </a:r>
            <a:r>
              <a:rPr lang="en-US" dirty="0" err="1">
                <a:latin typeface="Times New Roman" panose="02020603050405020304" pitchFamily="18" charset="0"/>
                <a:cs typeface="Times New Roman" panose="02020603050405020304" pitchFamily="18" charset="0"/>
              </a:rPr>
              <a:t>Samye</a:t>
            </a:r>
            <a:r>
              <a:rPr lang="en-US" dirty="0">
                <a:latin typeface="Times New Roman" panose="02020603050405020304" pitchFamily="18" charset="0"/>
                <a:cs typeface="Times New Roman" panose="02020603050405020304" pitchFamily="18" charset="0"/>
              </a:rPr>
              <a:t> Ling Stupa</a:t>
            </a:r>
          </a:p>
          <a:p>
            <a:r>
              <a:rPr lang="en-US" dirty="0">
                <a:latin typeface="Times New Roman" panose="02020603050405020304" pitchFamily="18" charset="0"/>
                <a:cs typeface="Times New Roman" panose="02020603050405020304" pitchFamily="18" charset="0"/>
              </a:rPr>
              <a:t>Middle: Harewood House Stupa</a:t>
            </a:r>
          </a:p>
          <a:p>
            <a:r>
              <a:rPr lang="en-US" dirty="0">
                <a:latin typeface="Times New Roman" panose="02020603050405020304" pitchFamily="18" charset="0"/>
                <a:cs typeface="Times New Roman" panose="02020603050405020304" pitchFamily="18" charset="0"/>
              </a:rPr>
              <a:t>Right: Battersea Peace Pagoda</a:t>
            </a:r>
          </a:p>
        </p:txBody>
      </p:sp>
      <p:pic>
        <p:nvPicPr>
          <p:cNvPr id="14" name="Picture 13">
            <a:extLst>
              <a:ext uri="{FF2B5EF4-FFF2-40B4-BE49-F238E27FC236}">
                <a16:creationId xmlns:a16="http://schemas.microsoft.com/office/drawing/2014/main" id="{3CED8B27-0E5D-2C42-8BD4-866EAA86B7E5}"/>
              </a:ext>
            </a:extLst>
          </p:cNvPr>
          <p:cNvPicPr>
            <a:picLocks noChangeAspect="1"/>
          </p:cNvPicPr>
          <p:nvPr/>
        </p:nvPicPr>
        <p:blipFill>
          <a:blip r:embed="rId4"/>
          <a:stretch>
            <a:fillRect/>
          </a:stretch>
        </p:blipFill>
        <p:spPr>
          <a:xfrm>
            <a:off x="7719060" y="1014214"/>
            <a:ext cx="4244340" cy="5659120"/>
          </a:xfrm>
          <a:prstGeom prst="rect">
            <a:avLst/>
          </a:prstGeom>
        </p:spPr>
      </p:pic>
      <p:sp>
        <p:nvSpPr>
          <p:cNvPr id="18" name="TextBox 17">
            <a:extLst>
              <a:ext uri="{FF2B5EF4-FFF2-40B4-BE49-F238E27FC236}">
                <a16:creationId xmlns:a16="http://schemas.microsoft.com/office/drawing/2014/main" id="{EB87C606-32DF-2C47-9C68-E7877B333832}"/>
              </a:ext>
            </a:extLst>
          </p:cNvPr>
          <p:cNvSpPr txBox="1"/>
          <p:nvPr/>
        </p:nvSpPr>
        <p:spPr>
          <a:xfrm>
            <a:off x="5613400" y="2143760"/>
            <a:ext cx="1295400" cy="369332"/>
          </a:xfrm>
          <a:prstGeom prst="rect">
            <a:avLst/>
          </a:prstGeom>
          <a:noFill/>
        </p:spPr>
        <p:txBody>
          <a:bodyPr wrap="square" rtlCol="0">
            <a:spAutoFit/>
          </a:bodyPr>
          <a:lstStyle/>
          <a:p>
            <a:r>
              <a:rPr lang="en-US" dirty="0" err="1"/>
              <a:t>Samye</a:t>
            </a:r>
            <a:r>
              <a:rPr lang="en-US" dirty="0"/>
              <a:t> Ling</a:t>
            </a:r>
          </a:p>
        </p:txBody>
      </p:sp>
      <p:pic>
        <p:nvPicPr>
          <p:cNvPr id="20" name="Picture 19">
            <a:extLst>
              <a:ext uri="{FF2B5EF4-FFF2-40B4-BE49-F238E27FC236}">
                <a16:creationId xmlns:a16="http://schemas.microsoft.com/office/drawing/2014/main" id="{F0236B85-6A4C-DE4D-B8E8-61850E4AABD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8600" y="3200401"/>
            <a:ext cx="3571945" cy="3472933"/>
          </a:xfrm>
          <a:prstGeom prst="rect">
            <a:avLst/>
          </a:prstGeom>
        </p:spPr>
      </p:pic>
      <p:sp>
        <p:nvSpPr>
          <p:cNvPr id="21" name="Title 20">
            <a:extLst>
              <a:ext uri="{FF2B5EF4-FFF2-40B4-BE49-F238E27FC236}">
                <a16:creationId xmlns:a16="http://schemas.microsoft.com/office/drawing/2014/main" id="{586B59CD-0A8B-0F43-9DE2-622B52996999}"/>
              </a:ext>
            </a:extLst>
          </p:cNvPr>
          <p:cNvSpPr>
            <a:spLocks noGrp="1"/>
          </p:cNvSpPr>
          <p:nvPr>
            <p:ph type="title"/>
          </p:nvPr>
        </p:nvSpPr>
        <p:spPr>
          <a:xfrm>
            <a:off x="228600" y="191651"/>
            <a:ext cx="10515600" cy="1100364"/>
          </a:xfrm>
        </p:spPr>
        <p:txBody>
          <a:bodyPr/>
          <a:lstStyle/>
          <a:p>
            <a:r>
              <a:rPr lang="en-US" dirty="0" err="1">
                <a:latin typeface="Times New Roman" panose="02020603050405020304" pitchFamily="18" charset="0"/>
                <a:cs typeface="Times New Roman" panose="02020603050405020304" pitchFamily="18" charset="0"/>
              </a:rPr>
              <a:t>Stūpas</a:t>
            </a:r>
            <a:r>
              <a:rPr lang="en-US" dirty="0">
                <a:latin typeface="Times New Roman" panose="02020603050405020304" pitchFamily="18" charset="0"/>
                <a:cs typeface="Times New Roman" panose="02020603050405020304" pitchFamily="18" charset="0"/>
              </a:rPr>
              <a:t> and Pagodas</a:t>
            </a:r>
          </a:p>
        </p:txBody>
      </p:sp>
      <p:pic>
        <p:nvPicPr>
          <p:cNvPr id="12" name="Picture 11">
            <a:extLst>
              <a:ext uri="{FF2B5EF4-FFF2-40B4-BE49-F238E27FC236}">
                <a16:creationId xmlns:a16="http://schemas.microsoft.com/office/drawing/2014/main" id="{DD14352F-EB47-304D-9AD3-CB774FDE2CA2}"/>
              </a:ext>
            </a:extLst>
          </p:cNvPr>
          <p:cNvPicPr>
            <a:picLocks noChangeAspect="1"/>
          </p:cNvPicPr>
          <p:nvPr/>
        </p:nvPicPr>
        <p:blipFill>
          <a:blip r:embed="rId6"/>
          <a:stretch>
            <a:fillRect/>
          </a:stretch>
        </p:blipFill>
        <p:spPr>
          <a:xfrm>
            <a:off x="3983824" y="1942718"/>
            <a:ext cx="3532192" cy="4730616"/>
          </a:xfrm>
          <a:prstGeom prst="rect">
            <a:avLst/>
          </a:prstGeom>
        </p:spPr>
      </p:pic>
    </p:spTree>
    <p:extLst>
      <p:ext uri="{BB962C8B-B14F-4D97-AF65-F5344CB8AC3E}">
        <p14:creationId xmlns:p14="http://schemas.microsoft.com/office/powerpoint/2010/main" val="288975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533810" y="312647"/>
            <a:ext cx="10168560" cy="769441"/>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Conclusion</a:t>
            </a:r>
            <a:endParaRPr lang="en-US"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F38D6F-515A-1E45-AE70-57130F6B491B}"/>
              </a:ext>
            </a:extLst>
          </p:cNvPr>
          <p:cNvSpPr txBox="1"/>
          <p:nvPr/>
        </p:nvSpPr>
        <p:spPr>
          <a:xfrm>
            <a:off x="690771" y="1366897"/>
            <a:ext cx="6425646" cy="4893647"/>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The full range of Buddhism’s diversity across Asia, and so also the range of ways in which the Buddha is remembered and revered, are today well represented across Britain. Added to these are still newer ways of thinking about the Buddha that can be found in bookshops, popular culture, museums and, importantly, at Buddhist </a:t>
            </a:r>
            <a:r>
              <a:rPr lang="en-US" sz="2600" dirty="0" err="1">
                <a:latin typeface="Times New Roman" panose="02020603050405020304" pitchFamily="18" charset="0"/>
                <a:cs typeface="Times New Roman" panose="02020603050405020304" pitchFamily="18" charset="0"/>
              </a:rPr>
              <a:t>centres</a:t>
            </a:r>
            <a:r>
              <a:rPr lang="en-US" sz="2600" dirty="0">
                <a:latin typeface="Times New Roman" panose="02020603050405020304" pitchFamily="18" charset="0"/>
                <a:cs typeface="Times New Roman" panose="02020603050405020304" pitchFamily="18" charset="0"/>
              </a:rPr>
              <a:t> and monuments, where Buddhists from Asia and the West maintain some or other conceptualization of the Buddha’s continuing influence in and importance to the world.</a:t>
            </a:r>
            <a:endParaRPr lang="en-US" sz="2400" dirty="0">
              <a:latin typeface="Times New Roman" panose="02020603050405020304" pitchFamily="18" charset="0"/>
              <a:cs typeface="Times New Roman" panose="02020603050405020304" pitchFamily="18" charset="0"/>
            </a:endParaRPr>
          </a:p>
        </p:txBody>
      </p:sp>
      <p:pic>
        <p:nvPicPr>
          <p:cNvPr id="2050" name="Picture 2">
            <a:hlinkClick r:id="rId4"/>
            <a:extLst>
              <a:ext uri="{FF2B5EF4-FFF2-40B4-BE49-F238E27FC236}">
                <a16:creationId xmlns:a16="http://schemas.microsoft.com/office/drawing/2014/main" id="{D587D6C8-0147-E641-84C3-6DF6CF7D40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93496" y="406661"/>
            <a:ext cx="3907733" cy="613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1025" name="Picture 1">
            <a:extLst>
              <a:ext uri="{FF2B5EF4-FFF2-40B4-BE49-F238E27FC236}">
                <a16:creationId xmlns:a16="http://schemas.microsoft.com/office/drawing/2014/main" id="{169A6660-10FA-2642-96DD-BB38D0BCA3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9017" y="2002280"/>
            <a:ext cx="3257550" cy="442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5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a:hlinkClick r:id="rId4"/>
            <a:extLst>
              <a:ext uri="{FF2B5EF4-FFF2-40B4-BE49-F238E27FC236}">
                <a16:creationId xmlns:a16="http://schemas.microsoft.com/office/drawing/2014/main" id="{90923466-4DC3-2842-A9DA-DE1248D3CBC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32363" y="243192"/>
            <a:ext cx="1845040" cy="2816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FCC9E3-510D-4D4A-B11F-EF143A85F0D2}"/>
              </a:ext>
            </a:extLst>
          </p:cNvPr>
          <p:cNvSpPr txBox="1"/>
          <p:nvPr/>
        </p:nvSpPr>
        <p:spPr>
          <a:xfrm>
            <a:off x="6871867" y="109366"/>
            <a:ext cx="2962684"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Commercialized</a:t>
            </a:r>
          </a:p>
          <a:p>
            <a:r>
              <a:rPr lang="en-US" sz="3200" dirty="0">
                <a:latin typeface="Times New Roman" panose="02020603050405020304" pitchFamily="18" charset="0"/>
                <a:cs typeface="Times New Roman" panose="02020603050405020304" pitchFamily="18" charset="0"/>
              </a:rPr>
              <a:t>Buddhism</a:t>
            </a:r>
          </a:p>
        </p:txBody>
      </p:sp>
      <p:pic>
        <p:nvPicPr>
          <p:cNvPr id="5" name="Picture 4">
            <a:extLst>
              <a:ext uri="{FF2B5EF4-FFF2-40B4-BE49-F238E27FC236}">
                <a16:creationId xmlns:a16="http://schemas.microsoft.com/office/drawing/2014/main" id="{BAC286E5-09B6-F84B-956B-06E777EC879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532864" y="238552"/>
            <a:ext cx="2238660" cy="2821401"/>
          </a:xfrm>
          <a:prstGeom prst="rect">
            <a:avLst/>
          </a:prstGeom>
        </p:spPr>
      </p:pic>
      <p:pic>
        <p:nvPicPr>
          <p:cNvPr id="7" name="Picture 6">
            <a:extLst>
              <a:ext uri="{FF2B5EF4-FFF2-40B4-BE49-F238E27FC236}">
                <a16:creationId xmlns:a16="http://schemas.microsoft.com/office/drawing/2014/main" id="{D8ECA6AC-B046-3C45-BDA9-B1415AD90C7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5988" y="238553"/>
            <a:ext cx="2163194" cy="3268953"/>
          </a:xfrm>
          <a:prstGeom prst="rect">
            <a:avLst/>
          </a:prstGeom>
        </p:spPr>
      </p:pic>
      <p:pic>
        <p:nvPicPr>
          <p:cNvPr id="14" name="Picture 13" descr="A statue of a person&#10;&#10;Description automatically generated with low confidence">
            <a:extLst>
              <a:ext uri="{FF2B5EF4-FFF2-40B4-BE49-F238E27FC236}">
                <a16:creationId xmlns:a16="http://schemas.microsoft.com/office/drawing/2014/main" id="{05695BAB-7917-A94D-9AB1-293B80F6B6A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32864" y="3190447"/>
            <a:ext cx="1599106" cy="3429000"/>
          </a:xfrm>
          <a:prstGeom prst="rect">
            <a:avLst/>
          </a:prstGeom>
        </p:spPr>
      </p:pic>
      <p:pic>
        <p:nvPicPr>
          <p:cNvPr id="18" name="Picture 17" descr="A picture containing indoor, person&#10;&#10;Description automatically generated">
            <a:extLst>
              <a:ext uri="{FF2B5EF4-FFF2-40B4-BE49-F238E27FC236}">
                <a16:creationId xmlns:a16="http://schemas.microsoft.com/office/drawing/2014/main" id="{5001746F-2723-204F-BCE6-B5B99053225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5989" y="3655787"/>
            <a:ext cx="2163194" cy="2963660"/>
          </a:xfrm>
          <a:prstGeom prst="rect">
            <a:avLst/>
          </a:prstGeom>
        </p:spPr>
      </p:pic>
      <p:pic>
        <p:nvPicPr>
          <p:cNvPr id="24" name="Picture 23" descr="A statue of a person&#10;&#10;Description automatically generated with medium confidence">
            <a:extLst>
              <a:ext uri="{FF2B5EF4-FFF2-40B4-BE49-F238E27FC236}">
                <a16:creationId xmlns:a16="http://schemas.microsoft.com/office/drawing/2014/main" id="{32E654C4-AA79-3240-87DF-6F8364AA8E9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292596" y="3185807"/>
            <a:ext cx="2469923" cy="3429001"/>
          </a:xfrm>
          <a:prstGeom prst="rect">
            <a:avLst/>
          </a:prstGeom>
        </p:spPr>
      </p:pic>
      <p:pic>
        <p:nvPicPr>
          <p:cNvPr id="28" name="Picture 27" descr="A picture containing indoor, cluttered&#10;&#10;Description automatically generated">
            <a:extLst>
              <a:ext uri="{FF2B5EF4-FFF2-40B4-BE49-F238E27FC236}">
                <a16:creationId xmlns:a16="http://schemas.microsoft.com/office/drawing/2014/main" id="{7A0558EC-C656-7947-943F-D901CB36F8E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923386" y="1280398"/>
            <a:ext cx="1843420" cy="2821402"/>
          </a:xfrm>
          <a:prstGeom prst="rect">
            <a:avLst/>
          </a:prstGeom>
        </p:spPr>
      </p:pic>
      <p:pic>
        <p:nvPicPr>
          <p:cNvPr id="30" name="Picture 29" descr="A statue of a person&#10;&#10;Description automatically generated with low confidence">
            <a:extLst>
              <a:ext uri="{FF2B5EF4-FFF2-40B4-BE49-F238E27FC236}">
                <a16:creationId xmlns:a16="http://schemas.microsoft.com/office/drawing/2014/main" id="{72C2B947-DDCF-5648-AFED-371B174161A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923628" y="4173544"/>
            <a:ext cx="1830365" cy="2445902"/>
          </a:xfrm>
          <a:prstGeom prst="rect">
            <a:avLst/>
          </a:prstGeom>
        </p:spPr>
      </p:pic>
      <p:pic>
        <p:nvPicPr>
          <p:cNvPr id="32" name="Picture 31" descr="A statue of a person&#10;&#10;Description automatically generated with low confidence">
            <a:extLst>
              <a:ext uri="{FF2B5EF4-FFF2-40B4-BE49-F238E27FC236}">
                <a16:creationId xmlns:a16="http://schemas.microsoft.com/office/drawing/2014/main" id="{7B592CA1-C191-6343-9062-2CD81876A81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869787" y="238551"/>
            <a:ext cx="1843420" cy="2821402"/>
          </a:xfrm>
          <a:prstGeom prst="rect">
            <a:avLst/>
          </a:prstGeom>
        </p:spPr>
      </p:pic>
      <p:pic>
        <p:nvPicPr>
          <p:cNvPr id="38" name="Picture 37" descr="A picture containing indoor, plant&#10;&#10;Description automatically generated">
            <a:extLst>
              <a:ext uri="{FF2B5EF4-FFF2-40B4-BE49-F238E27FC236}">
                <a16:creationId xmlns:a16="http://schemas.microsoft.com/office/drawing/2014/main" id="{DDB69F98-A79D-8645-AF6E-9B2477566BB4}"/>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952048" y="3185806"/>
            <a:ext cx="2942392" cy="3429002"/>
          </a:xfrm>
          <a:prstGeom prst="rect">
            <a:avLst/>
          </a:prstGeom>
        </p:spPr>
      </p:pic>
      <p:pic>
        <p:nvPicPr>
          <p:cNvPr id="42" name="Picture 41" descr="A picture containing plant&#10;&#10;Description automatically generated">
            <a:extLst>
              <a:ext uri="{FF2B5EF4-FFF2-40B4-BE49-F238E27FC236}">
                <a16:creationId xmlns:a16="http://schemas.microsoft.com/office/drawing/2014/main" id="{F62E36F2-C196-4549-BB14-7B17F86D7E69}"/>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964618" y="1280398"/>
            <a:ext cx="985973" cy="1779555"/>
          </a:xfrm>
          <a:prstGeom prst="rect">
            <a:avLst/>
          </a:prstGeom>
        </p:spPr>
      </p:pic>
    </p:spTree>
    <p:extLst>
      <p:ext uri="{BB962C8B-B14F-4D97-AF65-F5344CB8AC3E}">
        <p14:creationId xmlns:p14="http://schemas.microsoft.com/office/powerpoint/2010/main" val="43424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335028" y="138343"/>
            <a:ext cx="1152194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Various British Encounters with Buddhism (I)</a:t>
            </a:r>
          </a:p>
        </p:txBody>
      </p:sp>
      <p:pic>
        <p:nvPicPr>
          <p:cNvPr id="2051" name="Picture 3">
            <a:hlinkClick r:id="rId4"/>
            <a:extLst>
              <a:ext uri="{FF2B5EF4-FFF2-40B4-BE49-F238E27FC236}">
                <a16:creationId xmlns:a16="http://schemas.microsoft.com/office/drawing/2014/main" id="{6845FA85-4DD7-754F-A520-3472F429E92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2565" y="1290154"/>
            <a:ext cx="2939775" cy="4306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wall&#10;&#10;Description automatically generated">
            <a:extLst>
              <a:ext uri="{FF2B5EF4-FFF2-40B4-BE49-F238E27FC236}">
                <a16:creationId xmlns:a16="http://schemas.microsoft.com/office/drawing/2014/main" id="{36FA97C6-F00B-504F-9663-1437083474C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4055" y="1290154"/>
            <a:ext cx="3665690" cy="2804768"/>
          </a:xfrm>
          <a:prstGeom prst="rect">
            <a:avLst/>
          </a:prstGeom>
        </p:spPr>
      </p:pic>
      <p:sp>
        <p:nvSpPr>
          <p:cNvPr id="2" name="TextBox 1">
            <a:extLst>
              <a:ext uri="{FF2B5EF4-FFF2-40B4-BE49-F238E27FC236}">
                <a16:creationId xmlns:a16="http://schemas.microsoft.com/office/drawing/2014/main" id="{327E6488-234D-6A4D-B0B2-6EE5B9367A38}"/>
              </a:ext>
            </a:extLst>
          </p:cNvPr>
          <p:cNvSpPr txBox="1"/>
          <p:nvPr/>
        </p:nvSpPr>
        <p:spPr>
          <a:xfrm>
            <a:off x="7460894" y="1290154"/>
            <a:ext cx="4237051" cy="517064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Scripture of the </a:t>
            </a:r>
            <a:r>
              <a:rPr lang="en-US" sz="2200" dirty="0" err="1">
                <a:latin typeface="Times New Roman" panose="02020603050405020304" pitchFamily="18" charset="0"/>
                <a:cs typeface="Times New Roman" panose="02020603050405020304" pitchFamily="18" charset="0"/>
              </a:rPr>
              <a:t>Saviour</a:t>
            </a:r>
            <a:r>
              <a:rPr lang="en-US" sz="2200" dirty="0">
                <a:latin typeface="Times New Roman" panose="02020603050405020304" pitchFamily="18" charset="0"/>
                <a:cs typeface="Times New Roman" panose="02020603050405020304" pitchFamily="18" charset="0"/>
              </a:rPr>
              <a:t> of the World,</a:t>
            </a:r>
          </a:p>
          <a:p>
            <a:pPr algn="just"/>
            <a:r>
              <a:rPr lang="en-US" sz="2200" dirty="0">
                <a:latin typeface="Times New Roman" panose="02020603050405020304" pitchFamily="18" charset="0"/>
                <a:cs typeface="Times New Roman" panose="02020603050405020304" pitchFamily="18" charset="0"/>
              </a:rPr>
              <a:t>Lord Buddha – Prince </a:t>
            </a:r>
            <a:r>
              <a:rPr lang="en-US" sz="2200" dirty="0" err="1">
                <a:latin typeface="Times New Roman" panose="02020603050405020304" pitchFamily="18" charset="0"/>
                <a:cs typeface="Times New Roman" panose="02020603050405020304" pitchFamily="18" charset="0"/>
              </a:rPr>
              <a:t>Siddartha</a:t>
            </a:r>
            <a:r>
              <a:rPr lang="en-US" sz="2200" dirty="0">
                <a:latin typeface="Times New Roman" panose="02020603050405020304" pitchFamily="18" charset="0"/>
                <a:cs typeface="Times New Roman" panose="02020603050405020304" pitchFamily="18" charset="0"/>
              </a:rPr>
              <a:t> styled on earth,</a:t>
            </a:r>
          </a:p>
          <a:p>
            <a:pPr algn="just"/>
            <a:r>
              <a:rPr lang="en-US" sz="2200" dirty="0">
                <a:latin typeface="Times New Roman" panose="02020603050405020304" pitchFamily="18" charset="0"/>
                <a:cs typeface="Times New Roman" panose="02020603050405020304" pitchFamily="18" charset="0"/>
              </a:rPr>
              <a:t>In Earth and Heavens and Hells Incomparable,</a:t>
            </a:r>
          </a:p>
          <a:p>
            <a:pPr algn="just"/>
            <a:r>
              <a:rPr lang="en-US" sz="2200" dirty="0">
                <a:latin typeface="Times New Roman" panose="02020603050405020304" pitchFamily="18" charset="0"/>
                <a:cs typeface="Times New Roman" panose="02020603050405020304" pitchFamily="18" charset="0"/>
              </a:rPr>
              <a:t>All-</a:t>
            </a:r>
            <a:r>
              <a:rPr lang="en-US" sz="2200" dirty="0" err="1">
                <a:latin typeface="Times New Roman" panose="02020603050405020304" pitchFamily="18" charset="0"/>
                <a:cs typeface="Times New Roman" panose="02020603050405020304" pitchFamily="18" charset="0"/>
              </a:rPr>
              <a:t>honoured</a:t>
            </a:r>
            <a:r>
              <a:rPr lang="en-US" sz="2200" dirty="0">
                <a:latin typeface="Times New Roman" panose="02020603050405020304" pitchFamily="18" charset="0"/>
                <a:cs typeface="Times New Roman" panose="02020603050405020304" pitchFamily="18" charset="0"/>
              </a:rPr>
              <a:t>, Wisest, Best, most Pitiful;</a:t>
            </a:r>
          </a:p>
          <a:p>
            <a:pPr algn="just"/>
            <a:r>
              <a:rPr lang="en-US" sz="2200" dirty="0">
                <a:latin typeface="Times New Roman" panose="02020603050405020304" pitchFamily="18" charset="0"/>
                <a:cs typeface="Times New Roman" panose="02020603050405020304" pitchFamily="18" charset="0"/>
              </a:rPr>
              <a:t>The Teacher of Nirvana and the Law.</a:t>
            </a:r>
          </a:p>
          <a:p>
            <a:pPr algn="just"/>
            <a:r>
              <a:rPr lang="en-US" sz="2200" dirty="0">
                <a:latin typeface="Times New Roman" panose="02020603050405020304" pitchFamily="18" charset="0"/>
                <a:cs typeface="Times New Roman" panose="02020603050405020304" pitchFamily="18" charset="0"/>
              </a:rPr>
              <a:t>Then came he to be born again for men…”</a:t>
            </a:r>
          </a:p>
          <a:p>
            <a:endParaRPr lang="en-US" sz="2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From the introduction to Arnold’s </a:t>
            </a:r>
            <a:r>
              <a:rPr lang="en-US" sz="2200" i="1" dirty="0">
                <a:latin typeface="Times New Roman" panose="02020603050405020304" pitchFamily="18" charset="0"/>
                <a:cs typeface="Times New Roman" panose="02020603050405020304" pitchFamily="18" charset="0"/>
              </a:rPr>
              <a:t>The Light of Asia </a:t>
            </a:r>
            <a:r>
              <a:rPr lang="en-US" sz="2200" dirty="0">
                <a:latin typeface="Times New Roman" panose="02020603050405020304" pitchFamily="18" charset="0"/>
                <a:cs typeface="Times New Roman" panose="02020603050405020304" pitchFamily="18" charset="0"/>
              </a:rPr>
              <a:t>(1879).</a:t>
            </a:r>
          </a:p>
        </p:txBody>
      </p:sp>
      <p:sp>
        <p:nvSpPr>
          <p:cNvPr id="3" name="TextBox 2">
            <a:extLst>
              <a:ext uri="{FF2B5EF4-FFF2-40B4-BE49-F238E27FC236}">
                <a16:creationId xmlns:a16="http://schemas.microsoft.com/office/drawing/2014/main" id="{0EAE58E8-1C12-8D48-A6D3-052440A0E31A}"/>
              </a:ext>
            </a:extLst>
          </p:cNvPr>
          <p:cNvSpPr txBox="1"/>
          <p:nvPr/>
        </p:nvSpPr>
        <p:spPr>
          <a:xfrm>
            <a:off x="494055" y="4472609"/>
            <a:ext cx="3665690"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Above: a complete collection of the Pali Text Society edition of the Pāli Canon, published 1877–1927, in 57 volumes.</a:t>
            </a:r>
          </a:p>
          <a:p>
            <a:r>
              <a:rPr lang="en-US" dirty="0">
                <a:latin typeface="Times New Roman" panose="02020603050405020304" pitchFamily="18" charset="0"/>
                <a:cs typeface="Times New Roman" panose="02020603050405020304" pitchFamily="18" charset="0"/>
              </a:rPr>
              <a:t>Right: an American edition of Edwin Arnold’s 1879 </a:t>
            </a:r>
            <a:r>
              <a:rPr lang="en-US" i="1" dirty="0">
                <a:latin typeface="Times New Roman" panose="02020603050405020304" pitchFamily="18" charset="0"/>
                <a:cs typeface="Times New Roman" panose="02020603050405020304" pitchFamily="18" charset="0"/>
              </a:rPr>
              <a:t>The Light of Asia</a:t>
            </a:r>
            <a:r>
              <a:rPr lang="en-US" dirty="0">
                <a:latin typeface="Times New Roman" panose="02020603050405020304" pitchFamily="18" charset="0"/>
                <a:cs typeface="Times New Roman" panose="02020603050405020304" pitchFamily="18" charset="0"/>
              </a:rPr>
              <a:t>, a narrative poem about the Buddha.</a:t>
            </a:r>
          </a:p>
        </p:txBody>
      </p:sp>
    </p:spTree>
    <p:extLst>
      <p:ext uri="{BB962C8B-B14F-4D97-AF65-F5344CB8AC3E}">
        <p14:creationId xmlns:p14="http://schemas.microsoft.com/office/powerpoint/2010/main" val="185401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335028" y="138343"/>
            <a:ext cx="1152194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Various British Encounters with Buddhism (II)</a:t>
            </a:r>
          </a:p>
        </p:txBody>
      </p:sp>
      <p:pic>
        <p:nvPicPr>
          <p:cNvPr id="2052" name="Picture 4">
            <a:extLst>
              <a:ext uri="{FF2B5EF4-FFF2-40B4-BE49-F238E27FC236}">
                <a16:creationId xmlns:a16="http://schemas.microsoft.com/office/drawing/2014/main" id="{BED6E1D1-C218-4E41-95D3-F1F07728DC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61418" y="1133293"/>
            <a:ext cx="2530845" cy="326560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he Mindful Way through Depression">
            <a:extLst>
              <a:ext uri="{FF2B5EF4-FFF2-40B4-BE49-F238E27FC236}">
                <a16:creationId xmlns:a16="http://schemas.microsoft.com/office/drawing/2014/main" id="{D5FC4F1C-FA11-1C4D-909B-5DD9876FBEF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66071" y="1133293"/>
            <a:ext cx="33909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The Secret Doctrine by H.P. Blavatsky Vols. I &amp; II eBook by [Helena Petrovna Blavatsky, Editorial Board of Theosophy Trust]">
            <a:extLst>
              <a:ext uri="{FF2B5EF4-FFF2-40B4-BE49-F238E27FC236}">
                <a16:creationId xmlns:a16="http://schemas.microsoft.com/office/drawing/2014/main" id="{D145EC24-16D4-134B-8DA5-17A0FDE77E2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5028" y="1125054"/>
            <a:ext cx="3390900" cy="497140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67A9A9D-D1BC-5549-B612-1F3CF41D5571}"/>
              </a:ext>
            </a:extLst>
          </p:cNvPr>
          <p:cNvSpPr txBox="1"/>
          <p:nvPr/>
        </p:nvSpPr>
        <p:spPr>
          <a:xfrm>
            <a:off x="3801174" y="4510944"/>
            <a:ext cx="4622478" cy="2185214"/>
          </a:xfrm>
          <a:prstGeom prst="rect">
            <a:avLst/>
          </a:prstGeom>
          <a:noFill/>
        </p:spPr>
        <p:txBody>
          <a:bodyPr wrap="square" rtlCol="0">
            <a:spAutoFit/>
          </a:bodyPr>
          <a:lstStyle/>
          <a:p>
            <a:pPr algn="just"/>
            <a:r>
              <a:rPr lang="en-US" sz="1700" dirty="0">
                <a:latin typeface="Times New Roman" panose="02020603050405020304" pitchFamily="18" charset="0"/>
                <a:cs typeface="Times New Roman" panose="02020603050405020304" pitchFamily="18" charset="0"/>
              </a:rPr>
              <a:t>Left: one of many publications by Helena Blavatsky, founder of the Theosophical Society.</a:t>
            </a:r>
          </a:p>
          <a:p>
            <a:pPr algn="just"/>
            <a:r>
              <a:rPr lang="en-US" sz="1700" dirty="0">
                <a:latin typeface="Times New Roman" panose="02020603050405020304" pitchFamily="18" charset="0"/>
                <a:cs typeface="Times New Roman" panose="02020603050405020304" pitchFamily="18" charset="0"/>
              </a:rPr>
              <a:t>Above: Christmas Humphreys (1901–1983), founder of the London Buddhist Society, and one of his publications.</a:t>
            </a:r>
          </a:p>
          <a:p>
            <a:pPr algn="just"/>
            <a:r>
              <a:rPr lang="en-US" sz="1700" dirty="0">
                <a:latin typeface="Times New Roman" panose="02020603050405020304" pitchFamily="18" charset="0"/>
                <a:cs typeface="Times New Roman" panose="02020603050405020304" pitchFamily="18" charset="0"/>
              </a:rPr>
              <a:t>Right: one of many works on contemporary ‘mindfulness’ on the market today, drawing no small amount of influence from Buddhism.</a:t>
            </a:r>
          </a:p>
        </p:txBody>
      </p:sp>
      <p:pic>
        <p:nvPicPr>
          <p:cNvPr id="2058" name="Picture 10">
            <a:extLst>
              <a:ext uri="{FF2B5EF4-FFF2-40B4-BE49-F238E27FC236}">
                <a16:creationId xmlns:a16="http://schemas.microsoft.com/office/drawing/2014/main" id="{59B0DA65-50F5-C64D-8940-D3DEE9EA6FD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74437" y="1133293"/>
            <a:ext cx="2049215" cy="298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7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5BAB-E0E9-ED4D-A204-AA0F66758DC2}"/>
              </a:ext>
            </a:extLst>
          </p:cNvPr>
          <p:cNvSpPr>
            <a:spLocks noGrp="1"/>
          </p:cNvSpPr>
          <p:nvPr>
            <p:ph type="title"/>
          </p:nvPr>
        </p:nvSpPr>
        <p:spPr>
          <a:xfrm>
            <a:off x="385042" y="124819"/>
            <a:ext cx="10515600" cy="1325563"/>
          </a:xfrm>
        </p:spPr>
        <p:txBody>
          <a:bodyPr/>
          <a:lstStyle/>
          <a:p>
            <a:r>
              <a:rPr lang="en-US" dirty="0">
                <a:latin typeface="Times New Roman" panose="02020603050405020304" pitchFamily="18" charset="0"/>
                <a:cs typeface="Times New Roman" panose="02020603050405020304" pitchFamily="18" charset="0"/>
              </a:rPr>
              <a:t>Global Buddhism comes to the UK</a:t>
            </a:r>
          </a:p>
        </p:txBody>
      </p:sp>
      <p:pic>
        <p:nvPicPr>
          <p:cNvPr id="5" name="Content Placeholder 4">
            <a:extLst>
              <a:ext uri="{FF2B5EF4-FFF2-40B4-BE49-F238E27FC236}">
                <a16:creationId xmlns:a16="http://schemas.microsoft.com/office/drawing/2014/main" id="{8B90D078-EE85-4B46-B0EE-8FFEBB249A7A}"/>
              </a:ext>
            </a:extLst>
          </p:cNvPr>
          <p:cNvPicPr>
            <a:picLocks noGrp="1" noChangeAspect="1"/>
          </p:cNvPicPr>
          <p:nvPr>
            <p:ph idx="1"/>
          </p:nvPr>
        </p:nvPicPr>
        <p:blipFill>
          <a:blip r:embed="rId4"/>
          <a:stretch>
            <a:fillRect/>
          </a:stretch>
        </p:blipFill>
        <p:spPr>
          <a:xfrm>
            <a:off x="425408" y="1804476"/>
            <a:ext cx="3546703" cy="4880929"/>
          </a:xfrm>
        </p:spPr>
      </p:pic>
      <p:pic>
        <p:nvPicPr>
          <p:cNvPr id="7" name="Picture 6">
            <a:extLst>
              <a:ext uri="{FF2B5EF4-FFF2-40B4-BE49-F238E27FC236}">
                <a16:creationId xmlns:a16="http://schemas.microsoft.com/office/drawing/2014/main" id="{5BA0A615-F102-D14D-8828-EE567AB79DE1}"/>
              </a:ext>
            </a:extLst>
          </p:cNvPr>
          <p:cNvPicPr>
            <a:picLocks noChangeAspect="1"/>
          </p:cNvPicPr>
          <p:nvPr/>
        </p:nvPicPr>
        <p:blipFill>
          <a:blip r:embed="rId5"/>
          <a:stretch>
            <a:fillRect/>
          </a:stretch>
        </p:blipFill>
        <p:spPr>
          <a:xfrm>
            <a:off x="4182448" y="1804476"/>
            <a:ext cx="3784071" cy="2497549"/>
          </a:xfrm>
          <a:prstGeom prst="rect">
            <a:avLst/>
          </a:prstGeom>
        </p:spPr>
      </p:pic>
      <p:pic>
        <p:nvPicPr>
          <p:cNvPr id="9" name="Picture 8">
            <a:extLst>
              <a:ext uri="{FF2B5EF4-FFF2-40B4-BE49-F238E27FC236}">
                <a16:creationId xmlns:a16="http://schemas.microsoft.com/office/drawing/2014/main" id="{7DB91AF4-B8DB-E841-A95C-630FB0ED709D}"/>
              </a:ext>
            </a:extLst>
          </p:cNvPr>
          <p:cNvPicPr>
            <a:picLocks noChangeAspect="1"/>
          </p:cNvPicPr>
          <p:nvPr/>
        </p:nvPicPr>
        <p:blipFill>
          <a:blip r:embed="rId6"/>
          <a:stretch>
            <a:fillRect/>
          </a:stretch>
        </p:blipFill>
        <p:spPr>
          <a:xfrm>
            <a:off x="4182448" y="4594762"/>
            <a:ext cx="5293164" cy="2090643"/>
          </a:xfrm>
          <a:prstGeom prst="rect">
            <a:avLst/>
          </a:prstGeom>
        </p:spPr>
      </p:pic>
      <p:sp>
        <p:nvSpPr>
          <p:cNvPr id="10" name="TextBox 9">
            <a:extLst>
              <a:ext uri="{FF2B5EF4-FFF2-40B4-BE49-F238E27FC236}">
                <a16:creationId xmlns:a16="http://schemas.microsoft.com/office/drawing/2014/main" id="{371CFB4D-CB86-8E4B-AD2E-06E1FAD2DF4D}"/>
              </a:ext>
            </a:extLst>
          </p:cNvPr>
          <p:cNvSpPr txBox="1"/>
          <p:nvPr/>
        </p:nvSpPr>
        <p:spPr>
          <a:xfrm>
            <a:off x="8355395" y="1776076"/>
            <a:ext cx="3102314"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Left: Wat </a:t>
            </a:r>
            <a:r>
              <a:rPr lang="en-US" sz="2000" dirty="0" err="1">
                <a:latin typeface="Times New Roman" panose="02020603050405020304" pitchFamily="18" charset="0"/>
                <a:cs typeface="Times New Roman" panose="02020603050405020304" pitchFamily="18" charset="0"/>
              </a:rPr>
              <a:t>Buddhapadipa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Above: Taplow Court</a:t>
            </a:r>
          </a:p>
          <a:p>
            <a:r>
              <a:rPr lang="en-US" sz="2000" dirty="0">
                <a:latin typeface="Times New Roman" panose="02020603050405020304" pitchFamily="18" charset="0"/>
                <a:cs typeface="Times New Roman" panose="02020603050405020304" pitchFamily="18" charset="0"/>
              </a:rPr>
              <a:t>Below: Kagyu </a:t>
            </a:r>
            <a:r>
              <a:rPr lang="en-US" sz="2000" dirty="0" err="1">
                <a:latin typeface="Times New Roman" panose="02020603050405020304" pitchFamily="18" charset="0"/>
                <a:cs typeface="Times New Roman" panose="02020603050405020304" pitchFamily="18" charset="0"/>
              </a:rPr>
              <a:t>Samye</a:t>
            </a:r>
            <a:r>
              <a:rPr lang="en-US" sz="2000" dirty="0">
                <a:latin typeface="Times New Roman" panose="02020603050405020304" pitchFamily="18" charset="0"/>
                <a:cs typeface="Times New Roman" panose="02020603050405020304" pitchFamily="18" charset="0"/>
              </a:rPr>
              <a:t> Ling</a:t>
            </a:r>
          </a:p>
        </p:txBody>
      </p:sp>
      <p:sp>
        <p:nvSpPr>
          <p:cNvPr id="11" name="TextBox 10">
            <a:extLst>
              <a:ext uri="{FF2B5EF4-FFF2-40B4-BE49-F238E27FC236}">
                <a16:creationId xmlns:a16="http://schemas.microsoft.com/office/drawing/2014/main" id="{40E2794F-0FC8-814C-A84C-34D11902AFD7}"/>
              </a:ext>
            </a:extLst>
          </p:cNvPr>
          <p:cNvSpPr txBox="1"/>
          <p:nvPr/>
        </p:nvSpPr>
        <p:spPr>
          <a:xfrm>
            <a:off x="8430228" y="2932767"/>
            <a:ext cx="3761772"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potentially useful breakdown: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Theravada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East Asian Mahāyāna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Tibetan / Himalayan Mahāyāna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Western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0930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8C09-078A-9247-887B-0D35A6C92339}"/>
              </a:ext>
            </a:extLst>
          </p:cNvPr>
          <p:cNvSpPr>
            <a:spLocks noGrp="1"/>
          </p:cNvSpPr>
          <p:nvPr>
            <p:ph type="title"/>
          </p:nvPr>
        </p:nvSpPr>
        <p:spPr>
          <a:xfrm>
            <a:off x="434715" y="189050"/>
            <a:ext cx="6730583" cy="1325563"/>
          </a:xfrm>
        </p:spPr>
        <p:txBody>
          <a:bodyPr>
            <a:normAutofit/>
          </a:bodyPr>
          <a:lstStyle/>
          <a:p>
            <a:r>
              <a:rPr lang="en-US" sz="3800" dirty="0">
                <a:latin typeface="Times New Roman" panose="02020603050405020304" pitchFamily="18" charset="0"/>
                <a:cs typeface="Times New Roman" panose="02020603050405020304" pitchFamily="18" charset="0"/>
              </a:rPr>
              <a:t>The Forest Sangha: </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From Thailand to West Sussex</a:t>
            </a:r>
          </a:p>
        </p:txBody>
      </p:sp>
      <p:sp>
        <p:nvSpPr>
          <p:cNvPr id="6" name="TextBox 5">
            <a:extLst>
              <a:ext uri="{FF2B5EF4-FFF2-40B4-BE49-F238E27FC236}">
                <a16:creationId xmlns:a16="http://schemas.microsoft.com/office/drawing/2014/main" id="{929D996B-F378-F34C-A1B5-B279E77E5FF5}"/>
              </a:ext>
            </a:extLst>
          </p:cNvPr>
          <p:cNvSpPr txBox="1"/>
          <p:nvPr/>
        </p:nvSpPr>
        <p:spPr>
          <a:xfrm>
            <a:off x="9378277" y="5740061"/>
            <a:ext cx="2458388" cy="738664"/>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Cittaviveka</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Chithurst</a:t>
            </a:r>
            <a:r>
              <a:rPr lang="en-US" sz="1400" dirty="0">
                <a:latin typeface="Times New Roman" panose="02020603050405020304" pitchFamily="18" charset="0"/>
                <a:cs typeface="Times New Roman" panose="02020603050405020304" pitchFamily="18" charset="0"/>
              </a:rPr>
              <a:t> Monastery. Photographs from </a:t>
            </a:r>
            <a:r>
              <a:rPr lang="en-US" sz="1400" dirty="0" err="1">
                <a:latin typeface="Times New Roman" panose="02020603050405020304" pitchFamily="18" charset="0"/>
                <a:cs typeface="Times New Roman" panose="02020603050405020304" pitchFamily="18" charset="0"/>
              </a:rPr>
              <a:t>www.cittaviveka.org</a:t>
            </a:r>
            <a:r>
              <a:rPr lang="en-US" sz="1400" dirty="0">
                <a:latin typeface="Times New Roman" panose="02020603050405020304" pitchFamily="18" charset="0"/>
                <a:cs typeface="Times New Roman" panose="02020603050405020304" pitchFamily="18" charset="0"/>
              </a:rPr>
              <a:t>  </a:t>
            </a:r>
          </a:p>
        </p:txBody>
      </p:sp>
      <p:pic>
        <p:nvPicPr>
          <p:cNvPr id="10" name="Content Placeholder 9">
            <a:extLst>
              <a:ext uri="{FF2B5EF4-FFF2-40B4-BE49-F238E27FC236}">
                <a16:creationId xmlns:a16="http://schemas.microsoft.com/office/drawing/2014/main" id="{B1D1B4B9-7065-E74A-9C0F-A81A286A7989}"/>
              </a:ext>
            </a:extLst>
          </p:cNvPr>
          <p:cNvPicPr>
            <a:picLocks noGrp="1" noChangeAspect="1"/>
          </p:cNvPicPr>
          <p:nvPr>
            <p:ph idx="1"/>
          </p:nvPr>
        </p:nvPicPr>
        <p:blipFill>
          <a:blip r:embed="rId4"/>
          <a:stretch>
            <a:fillRect/>
          </a:stretch>
        </p:blipFill>
        <p:spPr>
          <a:xfrm>
            <a:off x="434715" y="1770973"/>
            <a:ext cx="5306518" cy="4721902"/>
          </a:xfrm>
        </p:spPr>
      </p:pic>
      <p:pic>
        <p:nvPicPr>
          <p:cNvPr id="12" name="Picture 11">
            <a:extLst>
              <a:ext uri="{FF2B5EF4-FFF2-40B4-BE49-F238E27FC236}">
                <a16:creationId xmlns:a16="http://schemas.microsoft.com/office/drawing/2014/main" id="{F35DBDD3-4314-6340-91F2-5B0F1D23F8D6}"/>
              </a:ext>
            </a:extLst>
          </p:cNvPr>
          <p:cNvPicPr>
            <a:picLocks noChangeAspect="1"/>
          </p:cNvPicPr>
          <p:nvPr/>
        </p:nvPicPr>
        <p:blipFill>
          <a:blip r:embed="rId5"/>
          <a:stretch>
            <a:fillRect/>
          </a:stretch>
        </p:blipFill>
        <p:spPr>
          <a:xfrm>
            <a:off x="6821989" y="226986"/>
            <a:ext cx="5112576" cy="3904938"/>
          </a:xfrm>
          <a:prstGeom prst="rect">
            <a:avLst/>
          </a:prstGeom>
        </p:spPr>
      </p:pic>
      <p:pic>
        <p:nvPicPr>
          <p:cNvPr id="14" name="Picture 13">
            <a:extLst>
              <a:ext uri="{FF2B5EF4-FFF2-40B4-BE49-F238E27FC236}">
                <a16:creationId xmlns:a16="http://schemas.microsoft.com/office/drawing/2014/main" id="{D6F7B20E-8D15-A842-9941-333C5702D149}"/>
              </a:ext>
            </a:extLst>
          </p:cNvPr>
          <p:cNvPicPr>
            <a:picLocks noChangeAspect="1"/>
          </p:cNvPicPr>
          <p:nvPr/>
        </p:nvPicPr>
        <p:blipFill>
          <a:blip r:embed="rId6"/>
          <a:stretch>
            <a:fillRect/>
          </a:stretch>
        </p:blipFill>
        <p:spPr>
          <a:xfrm>
            <a:off x="5194605" y="3298825"/>
            <a:ext cx="4183672" cy="3194050"/>
          </a:xfrm>
          <a:prstGeom prst="rect">
            <a:avLst/>
          </a:prstGeom>
        </p:spPr>
      </p:pic>
    </p:spTree>
    <p:extLst>
      <p:ext uri="{BB962C8B-B14F-4D97-AF65-F5344CB8AC3E}">
        <p14:creationId xmlns:p14="http://schemas.microsoft.com/office/powerpoint/2010/main" val="136282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D543F3-41BC-B24C-975C-29C19BCB023D}"/>
              </a:ext>
            </a:extLst>
          </p:cNvPr>
          <p:cNvSpPr>
            <a:spLocks noGrp="1"/>
          </p:cNvSpPr>
          <p:nvPr>
            <p:ph type="title"/>
          </p:nvPr>
        </p:nvSpPr>
        <p:spPr>
          <a:xfrm>
            <a:off x="5162181" y="133938"/>
            <a:ext cx="6641892" cy="1325563"/>
          </a:xfrm>
        </p:spPr>
        <p:txBody>
          <a:bodyPr>
            <a:normAutofit/>
          </a:bodyPr>
          <a:lstStyle/>
          <a:p>
            <a:r>
              <a:rPr lang="en-US" sz="4200" dirty="0">
                <a:latin typeface="Times New Roman" panose="02020603050405020304" pitchFamily="18" charset="0"/>
                <a:cs typeface="Times New Roman" panose="02020603050405020304" pitchFamily="18" charset="0"/>
              </a:rPr>
              <a:t>Western Buddhism: Triratna</a:t>
            </a:r>
          </a:p>
        </p:txBody>
      </p:sp>
      <p:sp>
        <p:nvSpPr>
          <p:cNvPr id="11" name="Content Placeholder 10">
            <a:extLst>
              <a:ext uri="{FF2B5EF4-FFF2-40B4-BE49-F238E27FC236}">
                <a16:creationId xmlns:a16="http://schemas.microsoft.com/office/drawing/2014/main" id="{3427A001-CB3D-CF41-A0A5-B62660908E72}"/>
              </a:ext>
            </a:extLst>
          </p:cNvPr>
          <p:cNvSpPr>
            <a:spLocks noGrp="1"/>
          </p:cNvSpPr>
          <p:nvPr>
            <p:ph idx="1"/>
          </p:nvPr>
        </p:nvSpPr>
        <p:spPr>
          <a:xfrm>
            <a:off x="5229225" y="1459501"/>
            <a:ext cx="6433122" cy="4702793"/>
          </a:xfrm>
        </p:spPr>
        <p:txBody>
          <a:bodyPr>
            <a:normAutofit fontScale="92500" lnSpcReduction="10000"/>
          </a:bodyPr>
          <a:lstStyle/>
          <a:p>
            <a:pPr marL="0" indent="0" algn="just">
              <a:buNone/>
            </a:pPr>
            <a:r>
              <a:rPr lang="en-GB" dirty="0">
                <a:latin typeface="Times New Roman" panose="02020603050405020304" pitchFamily="18" charset="0"/>
                <a:cs typeface="Times New Roman" panose="02020603050405020304" pitchFamily="18" charset="0"/>
              </a:rPr>
              <a:t>“The Buddha is seen as a ‘Refuge’ not because he will help us to escape life and its difficulties, but because his example and teaching represent practical and reliable responses to our sorrows in the face of life. They can help free us from attachment to ‘false refuges’ — those mundane things we look to for happiness and security, but which are ultimately incapable of providing them. The Buddha’s vision and example are fundamental.”</a:t>
            </a:r>
          </a:p>
          <a:p>
            <a:pPr marL="0" indent="0" algn="just">
              <a:buNone/>
            </a:pPr>
            <a:endParaRPr lang="en-GB" sz="1300" dirty="0">
              <a:latin typeface="Times New Roman" panose="02020603050405020304" pitchFamily="18" charset="0"/>
              <a:cs typeface="Times New Roman" panose="02020603050405020304" pitchFamily="18" charset="0"/>
            </a:endParaRPr>
          </a:p>
          <a:p>
            <a:pPr marL="0" indent="0" algn="r">
              <a:buNone/>
            </a:pPr>
            <a:r>
              <a:rPr lang="en-GB" sz="2600" dirty="0">
                <a:latin typeface="Times New Roman" panose="02020603050405020304" pitchFamily="18" charset="0"/>
                <a:cs typeface="Times New Roman" panose="02020603050405020304" pitchFamily="18" charset="0"/>
              </a:rPr>
              <a:t>Triratna explanation of the refuges: https://</a:t>
            </a:r>
            <a:r>
              <a:rPr lang="en-GB" sz="2600" dirty="0" err="1">
                <a:latin typeface="Times New Roman" panose="02020603050405020304" pitchFamily="18" charset="0"/>
                <a:cs typeface="Times New Roman" panose="02020603050405020304" pitchFamily="18" charset="0"/>
              </a:rPr>
              <a:t>thebuddhistcentre.com</a:t>
            </a:r>
            <a:r>
              <a:rPr lang="en-GB" sz="2600" dirty="0">
                <a:latin typeface="Times New Roman" panose="02020603050405020304" pitchFamily="18" charset="0"/>
                <a:cs typeface="Times New Roman" panose="02020603050405020304" pitchFamily="18" charset="0"/>
              </a:rPr>
              <a:t>/text/going-refuge</a:t>
            </a:r>
            <a:endParaRPr lang="en-US" sz="26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1C014D1-D246-5443-8779-9A4907854F16}"/>
              </a:ext>
            </a:extLst>
          </p:cNvPr>
          <p:cNvPicPr>
            <a:picLocks noChangeAspect="1"/>
          </p:cNvPicPr>
          <p:nvPr/>
        </p:nvPicPr>
        <p:blipFill>
          <a:blip r:embed="rId4"/>
          <a:stretch>
            <a:fillRect/>
          </a:stretch>
        </p:blipFill>
        <p:spPr>
          <a:xfrm>
            <a:off x="529651" y="525915"/>
            <a:ext cx="4453148" cy="5944157"/>
          </a:xfrm>
          <a:prstGeom prst="rect">
            <a:avLst/>
          </a:prstGeom>
        </p:spPr>
      </p:pic>
      <p:sp>
        <p:nvSpPr>
          <p:cNvPr id="14" name="TextBox 13">
            <a:extLst>
              <a:ext uri="{FF2B5EF4-FFF2-40B4-BE49-F238E27FC236}">
                <a16:creationId xmlns:a16="http://schemas.microsoft.com/office/drawing/2014/main" id="{ACCDB53C-8216-EE4C-AF29-874CA9D9AB7E}"/>
              </a:ext>
            </a:extLst>
          </p:cNvPr>
          <p:cNvSpPr txBox="1"/>
          <p:nvPr/>
        </p:nvSpPr>
        <p:spPr>
          <a:xfrm>
            <a:off x="5020456" y="6162295"/>
            <a:ext cx="678361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Left: The Manchester Buddhist Centre, one of the main Triratna </a:t>
            </a:r>
            <a:r>
              <a:rPr lang="en-US" sz="1400" dirty="0" err="1">
                <a:latin typeface="Times New Roman" panose="02020603050405020304" pitchFamily="18" charset="0"/>
                <a:cs typeface="Times New Roman" panose="02020603050405020304" pitchFamily="18" charset="0"/>
              </a:rPr>
              <a:t>centres</a:t>
            </a:r>
            <a:r>
              <a:rPr lang="en-US" sz="1400" dirty="0">
                <a:latin typeface="Times New Roman" panose="02020603050405020304" pitchFamily="18" charset="0"/>
                <a:cs typeface="Times New Roman" panose="02020603050405020304" pitchFamily="18" charset="0"/>
              </a:rPr>
              <a:t> in the UK</a:t>
            </a:r>
          </a:p>
        </p:txBody>
      </p:sp>
    </p:spTree>
    <p:extLst>
      <p:ext uri="{BB962C8B-B14F-4D97-AF65-F5344CB8AC3E}">
        <p14:creationId xmlns:p14="http://schemas.microsoft.com/office/powerpoint/2010/main" val="46301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3316767" y="312647"/>
            <a:ext cx="1016856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‘Secular Buddhism’</a:t>
            </a:r>
          </a:p>
        </p:txBody>
      </p:sp>
      <p:sp>
        <p:nvSpPr>
          <p:cNvPr id="9" name="TextBox 8">
            <a:extLst>
              <a:ext uri="{FF2B5EF4-FFF2-40B4-BE49-F238E27FC236}">
                <a16:creationId xmlns:a16="http://schemas.microsoft.com/office/drawing/2014/main" id="{92F38D6F-515A-1E45-AE70-57130F6B491B}"/>
              </a:ext>
            </a:extLst>
          </p:cNvPr>
          <p:cNvSpPr txBox="1"/>
          <p:nvPr/>
        </p:nvSpPr>
        <p:spPr>
          <a:xfrm>
            <a:off x="3316767" y="1241235"/>
            <a:ext cx="8184463" cy="498598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Buddha was not a mystic. His awakening was not a shattering insight into a transcendent Truth that revealed to him the mysteries of God. He did not claim to have had an experience that granted him privileged, esoteric knowledge of how the universe ticks. Only as Buddhism became more and more of a religion were such grandiose claims imputed to his awakening.</a:t>
            </a:r>
          </a:p>
          <a:p>
            <a:pPr algn="just"/>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Historically, Buddhism has tended to lose its agnostic dimension through becoming institutionalized as a religion (i.e., a revealed belief system valid for all time, controlled by an elite body of priests).”</a:t>
            </a:r>
          </a:p>
          <a:p>
            <a:pPr algn="just"/>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Stephen Batchelor, </a:t>
            </a:r>
            <a:r>
              <a:rPr lang="en-US" i="1" dirty="0">
                <a:latin typeface="Times New Roman" panose="02020603050405020304" pitchFamily="18" charset="0"/>
                <a:cs typeface="Times New Roman" panose="02020603050405020304" pitchFamily="18" charset="0"/>
              </a:rPr>
              <a:t>Buddhism without Beliefs</a:t>
            </a:r>
            <a:r>
              <a:rPr lang="en-US" dirty="0">
                <a:latin typeface="Times New Roman" panose="02020603050405020304" pitchFamily="18" charset="0"/>
                <a:cs typeface="Times New Roman" panose="02020603050405020304" pitchFamily="18" charset="0"/>
              </a:rPr>
              <a:t>. 1997.</a:t>
            </a:r>
          </a:p>
          <a:p>
            <a:pPr algn="r"/>
            <a:r>
              <a:rPr lang="en-US" dirty="0">
                <a:latin typeface="Times New Roman" panose="02020603050405020304" pitchFamily="18" charset="0"/>
                <a:cs typeface="Times New Roman" panose="02020603050405020304" pitchFamily="18" charset="0"/>
              </a:rPr>
              <a:t>New York: Riverhead, pp.5 and 16.</a:t>
            </a:r>
          </a:p>
        </p:txBody>
      </p:sp>
      <p:pic>
        <p:nvPicPr>
          <p:cNvPr id="1026" name="Picture 2">
            <a:hlinkClick r:id="rId4"/>
            <a:extLst>
              <a:ext uri="{FF2B5EF4-FFF2-40B4-BE49-F238E27FC236}">
                <a16:creationId xmlns:a16="http://schemas.microsoft.com/office/drawing/2014/main" id="{3D1F763B-8F55-B844-9E97-A9C65388C9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0770" y="3032144"/>
            <a:ext cx="2018474" cy="33641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E847804-2F30-C34F-B600-BEC62023D59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0770" y="471672"/>
            <a:ext cx="2191577" cy="252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66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Global Buddhism comes to the UK</vt:lpstr>
      <vt:lpstr>The Forest Sangha:  From Thailand to West Sussex</vt:lpstr>
      <vt:lpstr>Western Buddhism: Triratna</vt:lpstr>
      <vt:lpstr>PowerPoint Presentation</vt:lpstr>
      <vt:lpstr>Stūpas and Pagodas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Dani Redhead</cp:lastModifiedBy>
  <cp:revision>5</cp:revision>
  <cp:lastPrinted>2022-03-18T11:02:21Z</cp:lastPrinted>
  <dcterms:created xsi:type="dcterms:W3CDTF">2022-03-17T14:03:38Z</dcterms:created>
  <dcterms:modified xsi:type="dcterms:W3CDTF">2022-03-18T13:29:25Z</dcterms:modified>
</cp:coreProperties>
</file>