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258" r:id="rId3"/>
    <p:sldId id="261" r:id="rId4"/>
    <p:sldId id="259" r:id="rId5"/>
    <p:sldId id="262" r:id="rId6"/>
    <p:sldId id="406" r:id="rId7"/>
    <p:sldId id="405" r:id="rId8"/>
    <p:sldId id="413" r:id="rId9"/>
    <p:sldId id="260" r:id="rId10"/>
    <p:sldId id="408" r:id="rId11"/>
    <p:sldId id="4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23"/>
    <p:restoredTop sz="87559"/>
  </p:normalViewPr>
  <p:slideViewPr>
    <p:cSldViewPr snapToGrid="0" snapToObjects="1">
      <p:cViewPr varScale="1">
        <p:scale>
          <a:sx n="58" d="100"/>
          <a:sy n="58" d="100"/>
        </p:scale>
        <p:origin x="396" y="52"/>
      </p:cViewPr>
      <p:guideLst/>
    </p:cSldViewPr>
  </p:slideViewPr>
  <p:notesTextViewPr>
    <p:cViewPr>
      <p:scale>
        <a:sx n="1" d="1"/>
        <a:sy n="1" d="1"/>
      </p:scale>
      <p:origin x="0" y="0"/>
    </p:cViewPr>
  </p:notesTextViewPr>
  <p:notesViewPr>
    <p:cSldViewPr snapToGrid="0" snapToObjects="1">
      <p:cViewPr varScale="1">
        <p:scale>
          <a:sx n="84" d="100"/>
          <a:sy n="84" d="100"/>
        </p:scale>
        <p:origin x="396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A68D57-6686-5B46-93BD-D4AE5BF333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D0540C-E047-4748-B2C1-71F4F3082F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FCECA3-345C-BE43-B3A4-9C1A8F676575}" type="datetimeFigureOut">
              <a:rPr lang="en-US" smtClean="0"/>
              <a:t>2/8/2022</a:t>
            </a:fld>
            <a:endParaRPr lang="en-US"/>
          </a:p>
        </p:txBody>
      </p:sp>
      <p:sp>
        <p:nvSpPr>
          <p:cNvPr id="4" name="Footer Placeholder 3">
            <a:extLst>
              <a:ext uri="{FF2B5EF4-FFF2-40B4-BE49-F238E27FC236}">
                <a16:creationId xmlns:a16="http://schemas.microsoft.com/office/drawing/2014/main" id="{A8B347EB-00DA-4A49-B23F-2EE65D82D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0BD2EF-6FD1-B74A-A6A6-BCC9E241AA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840854-D5B8-224D-8C32-F5796F765FC0}" type="slidenum">
              <a:rPr lang="en-US" smtClean="0"/>
              <a:t>‹#›</a:t>
            </a:fld>
            <a:endParaRPr lang="en-US"/>
          </a:p>
        </p:txBody>
      </p:sp>
    </p:spTree>
    <p:extLst>
      <p:ext uri="{BB962C8B-B14F-4D97-AF65-F5344CB8AC3E}">
        <p14:creationId xmlns:p14="http://schemas.microsoft.com/office/powerpoint/2010/main" val="18931390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69743-0264-4742-B0E2-DC797BA79B17}"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1D5C5-DCED-654C-990C-1F1A6E464909}" type="slidenum">
              <a:rPr lang="en-US" smtClean="0"/>
              <a:t>‹#›</a:t>
            </a:fld>
            <a:endParaRPr lang="en-US"/>
          </a:p>
        </p:txBody>
      </p:sp>
    </p:spTree>
    <p:extLst>
      <p:ext uri="{BB962C8B-B14F-4D97-AF65-F5344CB8AC3E}">
        <p14:creationId xmlns:p14="http://schemas.microsoft.com/office/powerpoint/2010/main" val="14508674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_o9ScjUn2E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JFcKKBcAE8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1</a:t>
            </a:fld>
            <a:endParaRPr lang="en-US"/>
          </a:p>
        </p:txBody>
      </p:sp>
      <p:sp>
        <p:nvSpPr>
          <p:cNvPr id="5" name="Footer Placeholder 4">
            <a:extLst>
              <a:ext uri="{FF2B5EF4-FFF2-40B4-BE49-F238E27FC236}">
                <a16:creationId xmlns:a16="http://schemas.microsoft.com/office/drawing/2014/main" id="{9853C632-548F-834D-ACB2-7BCE5A4223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8211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The </a:t>
            </a:r>
            <a:r>
              <a:rPr lang="en-US" sz="1100" i="1" dirty="0">
                <a:latin typeface="Times New Roman" panose="02020603050405020304" pitchFamily="18" charset="0"/>
                <a:cs typeface="Times New Roman" panose="02020603050405020304" pitchFamily="18" charset="0"/>
              </a:rPr>
              <a:t>Lotus </a:t>
            </a:r>
            <a:r>
              <a:rPr lang="en-US" sz="1100" i="1" dirty="0" err="1">
                <a:latin typeface="Times New Roman" panose="02020603050405020304" pitchFamily="18" charset="0"/>
                <a:cs typeface="Times New Roman" panose="02020603050405020304" pitchFamily="18" charset="0"/>
              </a:rPr>
              <a:t>Sūtra</a:t>
            </a:r>
            <a:r>
              <a:rPr lang="en-US" sz="1100" dirty="0">
                <a:latin typeface="Times New Roman" panose="02020603050405020304" pitchFamily="18" charset="0"/>
                <a:cs typeface="Times New Roman" panose="02020603050405020304" pitchFamily="18" charset="0"/>
              </a:rPr>
              <a:t>, from which this passage is drawn, is a literary work perhaps completed in the second century CE. It is a Mahāyāna discourse (</a:t>
            </a:r>
            <a:r>
              <a:rPr lang="en-US" sz="1100" i="1" dirty="0" err="1">
                <a:latin typeface="Times New Roman" panose="02020603050405020304" pitchFamily="18" charset="0"/>
                <a:cs typeface="Times New Roman" panose="02020603050405020304" pitchFamily="18" charset="0"/>
              </a:rPr>
              <a:t>sūtra</a:t>
            </a:r>
            <a:r>
              <a:rPr lang="en-US" sz="1100" dirty="0">
                <a:latin typeface="Times New Roman" panose="02020603050405020304" pitchFamily="18" charset="0"/>
                <a:cs typeface="Times New Roman" panose="02020603050405020304" pitchFamily="18" charset="0"/>
              </a:rPr>
              <a:t>) – so attributed to the Buddha, but likely composed several centuries after the life of any historical founder of Buddhism. Although not the most influential Buddhist text in India, the </a:t>
            </a:r>
            <a:r>
              <a:rPr lang="en-US" sz="1100" i="1" dirty="0">
                <a:latin typeface="Times New Roman" panose="02020603050405020304" pitchFamily="18" charset="0"/>
                <a:cs typeface="Times New Roman" panose="02020603050405020304" pitchFamily="18" charset="0"/>
              </a:rPr>
              <a:t>Lotus</a:t>
            </a:r>
            <a:r>
              <a:rPr lang="en-US" sz="1100" dirty="0">
                <a:latin typeface="Times New Roman" panose="02020603050405020304" pitchFamily="18" charset="0"/>
                <a:cs typeface="Times New Roman" panose="02020603050405020304" pitchFamily="18" charset="0"/>
              </a:rPr>
              <a:t> undoubtedly went on to become one of the touchstones of East Asian Buddhism.</a:t>
            </a:r>
          </a:p>
          <a:p>
            <a:pPr algn="just"/>
            <a:r>
              <a:rPr lang="en-US" sz="1100" dirty="0">
                <a:latin typeface="Times New Roman" panose="02020603050405020304" pitchFamily="18" charset="0"/>
                <a:cs typeface="Times New Roman" panose="02020603050405020304" pitchFamily="18" charset="0"/>
              </a:rPr>
              <a:t>An English translation of the most celebrated version of the </a:t>
            </a:r>
            <a:r>
              <a:rPr lang="en-US" sz="1100" i="1" dirty="0">
                <a:latin typeface="Times New Roman" panose="02020603050405020304" pitchFamily="18" charset="0"/>
                <a:cs typeface="Times New Roman" panose="02020603050405020304" pitchFamily="18" charset="0"/>
              </a:rPr>
              <a:t>Lotus </a:t>
            </a:r>
            <a:r>
              <a:rPr lang="en-US" sz="1100" i="1" dirty="0" err="1">
                <a:latin typeface="Times New Roman" panose="02020603050405020304" pitchFamily="18" charset="0"/>
                <a:cs typeface="Times New Roman" panose="02020603050405020304" pitchFamily="18" charset="0"/>
              </a:rPr>
              <a:t>Sūtra</a:t>
            </a:r>
            <a:r>
              <a:rPr lang="en-US" sz="1100" dirty="0">
                <a:latin typeface="Times New Roman" panose="02020603050405020304" pitchFamily="18" charset="0"/>
                <a:cs typeface="Times New Roman" panose="02020603050405020304" pitchFamily="18" charset="0"/>
              </a:rPr>
              <a:t>, in Chinese, can be downloaded from the </a:t>
            </a:r>
            <a:r>
              <a:rPr lang="en-US" sz="1100" dirty="0" err="1">
                <a:latin typeface="Times New Roman" panose="02020603050405020304" pitchFamily="18" charset="0"/>
                <a:cs typeface="Times New Roman" panose="02020603050405020304" pitchFamily="18" charset="0"/>
              </a:rPr>
              <a:t>Bukkyō</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Dendō</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Kyōkai</a:t>
            </a:r>
            <a:r>
              <a:rPr lang="en-US" sz="1100" dirty="0">
                <a:latin typeface="Times New Roman" panose="02020603050405020304" pitchFamily="18" charset="0"/>
                <a:cs typeface="Times New Roman" panose="02020603050405020304" pitchFamily="18" charset="0"/>
              </a:rPr>
              <a:t> (who make available other good translations of many Buddhist texts), here: https://</a:t>
            </a:r>
            <a:r>
              <a:rPr lang="en-US" sz="1100" dirty="0" err="1">
                <a:latin typeface="Times New Roman" panose="02020603050405020304" pitchFamily="18" charset="0"/>
                <a:cs typeface="Times New Roman" panose="02020603050405020304" pitchFamily="18" charset="0"/>
              </a:rPr>
              <a:t>bdkamerica.org</a:t>
            </a:r>
            <a:r>
              <a:rPr lang="en-US" sz="1100" dirty="0">
                <a:latin typeface="Times New Roman" panose="02020603050405020304" pitchFamily="18" charset="0"/>
                <a:cs typeface="Times New Roman" panose="02020603050405020304" pitchFamily="18" charset="0"/>
              </a:rPr>
              <a:t>/product/the-lotus-sutra-revised-second-edition/.</a:t>
            </a:r>
          </a:p>
          <a:p>
            <a:pPr algn="just"/>
            <a:r>
              <a:rPr lang="en-US" sz="1100" dirty="0">
                <a:latin typeface="Times New Roman" panose="02020603050405020304" pitchFamily="18" charset="0"/>
                <a:cs typeface="Times New Roman" panose="02020603050405020304" pitchFamily="18" charset="0"/>
              </a:rPr>
              <a:t>An excellent recent guide to the </a:t>
            </a:r>
            <a:r>
              <a:rPr lang="en-US" sz="1100" i="1" dirty="0">
                <a:latin typeface="Times New Roman" panose="02020603050405020304" pitchFamily="18" charset="0"/>
                <a:cs typeface="Times New Roman" panose="02020603050405020304" pitchFamily="18" charset="0"/>
              </a:rPr>
              <a:t>Lotus </a:t>
            </a:r>
            <a:r>
              <a:rPr lang="en-US" sz="1100" i="1" dirty="0" err="1">
                <a:latin typeface="Times New Roman" panose="02020603050405020304" pitchFamily="18" charset="0"/>
                <a:cs typeface="Times New Roman" panose="02020603050405020304" pitchFamily="18" charset="0"/>
              </a:rPr>
              <a:t>Sūtra</a:t>
            </a:r>
            <a:r>
              <a:rPr lang="en-US" sz="1100" i="0" dirty="0">
                <a:latin typeface="Times New Roman" panose="02020603050405020304" pitchFamily="18" charset="0"/>
                <a:cs typeface="Times New Roman" panose="02020603050405020304" pitchFamily="18" charset="0"/>
              </a:rPr>
              <a:t> – just recently available in paperback – </a:t>
            </a:r>
            <a:r>
              <a:rPr lang="en-US" sz="1100" dirty="0">
                <a:latin typeface="Times New Roman" panose="02020603050405020304" pitchFamily="18" charset="0"/>
                <a:cs typeface="Times New Roman" panose="02020603050405020304" pitchFamily="18" charset="0"/>
              </a:rPr>
              <a:t>is Lopez &amp; Stone, </a:t>
            </a:r>
            <a:r>
              <a:rPr lang="en-US" sz="1100" i="1" dirty="0">
                <a:latin typeface="Times New Roman" panose="02020603050405020304" pitchFamily="18" charset="0"/>
                <a:cs typeface="Times New Roman" panose="02020603050405020304" pitchFamily="18" charset="0"/>
              </a:rPr>
              <a:t>Two Buddhas Seated Side by Side: A Guide to the Lotus </a:t>
            </a:r>
            <a:r>
              <a:rPr lang="en-US" sz="1100" i="1" dirty="0" err="1">
                <a:latin typeface="Times New Roman" panose="02020603050405020304" pitchFamily="18" charset="0"/>
                <a:cs typeface="Times New Roman" panose="02020603050405020304" pitchFamily="18" charset="0"/>
              </a:rPr>
              <a:t>Sūtra</a:t>
            </a:r>
            <a:r>
              <a:rPr lang="en-US" sz="1100" i="1" dirty="0">
                <a:latin typeface="Times New Roman" panose="02020603050405020304" pitchFamily="18" charset="0"/>
                <a:cs typeface="Times New Roman" panose="02020603050405020304" pitchFamily="18" charset="0"/>
              </a:rPr>
              <a:t> </a:t>
            </a:r>
            <a:r>
              <a:rPr lang="en-US" sz="1100" i="0" dirty="0">
                <a:latin typeface="Times New Roman" panose="02020603050405020304" pitchFamily="18" charset="0"/>
                <a:cs typeface="Times New Roman" panose="02020603050405020304" pitchFamily="18" charset="0"/>
              </a:rPr>
              <a:t>(2019, Princeton University Press)</a:t>
            </a:r>
            <a:r>
              <a:rPr lang="en-US" sz="1100" dirty="0">
                <a:latin typeface="Times New Roman" panose="02020603050405020304" pitchFamily="18" charset="0"/>
                <a:cs typeface="Times New Roman" panose="02020603050405020304" pitchFamily="18" charset="0"/>
              </a:rPr>
              <a:t>.</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a:t>
            </a:r>
            <a:r>
              <a:rPr lang="en-US" sz="1100" dirty="0" err="1">
                <a:latin typeface="Times New Roman" panose="02020603050405020304" pitchFamily="18" charset="0"/>
                <a:cs typeface="Times New Roman" panose="02020603050405020304" pitchFamily="18" charset="0"/>
              </a:rPr>
              <a:t>Tiantan</a:t>
            </a:r>
            <a:r>
              <a:rPr lang="en-US" sz="1100" dirty="0">
                <a:latin typeface="Times New Roman" panose="02020603050405020304" pitchFamily="18" charset="0"/>
                <a:cs typeface="Times New Roman" panose="02020603050405020304" pitchFamily="18" charset="0"/>
              </a:rPr>
              <a:t> Buddha depicted in the slide is just one of a great number of gigantic Buddha-images that have been constructed in East Asia, where the Buddha is generally conceived as a cosmic being who continues to influence our world and others besides, the existence of which are explored in a great many Mahāyāna Buddhist texts.</a:t>
            </a:r>
          </a:p>
        </p:txBody>
      </p:sp>
      <p:sp>
        <p:nvSpPr>
          <p:cNvPr id="4" name="Slide Number Placeholder 3"/>
          <p:cNvSpPr>
            <a:spLocks noGrp="1"/>
          </p:cNvSpPr>
          <p:nvPr>
            <p:ph type="sldNum" sz="quarter" idx="5"/>
          </p:nvPr>
        </p:nvSpPr>
        <p:spPr/>
        <p:txBody>
          <a:bodyPr/>
          <a:lstStyle/>
          <a:p>
            <a:fld id="{B32780A0-D075-5944-8254-9C42E1ED32DA}" type="slidenum">
              <a:rPr lang="en-US" smtClean="0"/>
              <a:t>10</a:t>
            </a:fld>
            <a:endParaRPr lang="en-US"/>
          </a:p>
        </p:txBody>
      </p:sp>
      <p:sp>
        <p:nvSpPr>
          <p:cNvPr id="5" name="Footer Placeholder 4">
            <a:extLst>
              <a:ext uri="{FF2B5EF4-FFF2-40B4-BE49-F238E27FC236}">
                <a16:creationId xmlns:a16="http://schemas.microsoft.com/office/drawing/2014/main" id="{8E3192BF-95FC-5549-A87F-BA443E529AE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6253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For more on the image see https://</a:t>
            </a:r>
            <a:r>
              <a:rPr lang="en-US" sz="1100" dirty="0" err="1">
                <a:latin typeface="Times New Roman" panose="02020603050405020304" pitchFamily="18" charset="0"/>
                <a:cs typeface="Times New Roman" panose="02020603050405020304" pitchFamily="18" charset="0"/>
              </a:rPr>
              <a:t>www.metmuseum.org</a:t>
            </a:r>
            <a:r>
              <a:rPr lang="en-US" sz="1100" dirty="0">
                <a:latin typeface="Times New Roman" panose="02020603050405020304" pitchFamily="18" charset="0"/>
                <a:cs typeface="Times New Roman" panose="02020603050405020304" pitchFamily="18" charset="0"/>
              </a:rPr>
              <a:t>/art/collection/search/38615 </a:t>
            </a:r>
          </a:p>
          <a:p>
            <a:pPr algn="just"/>
            <a:r>
              <a:rPr lang="en-US" sz="1100" dirty="0">
                <a:latin typeface="Times New Roman" panose="02020603050405020304" pitchFamily="18" charset="0"/>
                <a:cs typeface="Times New Roman" panose="02020603050405020304" pitchFamily="18" charset="0"/>
              </a:rPr>
              <a:t>The central image shows the Buddha’s achievement of awakening, while events around the edges are (clockwise from bottom left) his birth, first sermon, subduing of a maddened elephant, death/final </a:t>
            </a:r>
            <a:r>
              <a:rPr lang="en-US" sz="1100" i="1" dirty="0" err="1">
                <a:latin typeface="Times New Roman" panose="02020603050405020304" pitchFamily="18" charset="0"/>
                <a:cs typeface="Times New Roman" panose="02020603050405020304" pitchFamily="18" charset="0"/>
              </a:rPr>
              <a:t>nirvāṇa</a:t>
            </a:r>
            <a:r>
              <a:rPr lang="en-US" sz="1100" dirty="0">
                <a:latin typeface="Times New Roman" panose="02020603050405020304" pitchFamily="18" charset="0"/>
                <a:cs typeface="Times New Roman" panose="02020603050405020304" pitchFamily="18" charset="0"/>
              </a:rPr>
              <a:t>, descent from a spell teaching in heaven, performance of miracles, and receipt of a gift from a monkey. Each event is associated with a pilgrimage site. </a:t>
            </a:r>
          </a:p>
        </p:txBody>
      </p:sp>
      <p:sp>
        <p:nvSpPr>
          <p:cNvPr id="4" name="Slide Number Placeholder 3"/>
          <p:cNvSpPr>
            <a:spLocks noGrp="1"/>
          </p:cNvSpPr>
          <p:nvPr>
            <p:ph type="sldNum" sz="quarter" idx="5"/>
          </p:nvPr>
        </p:nvSpPr>
        <p:spPr/>
        <p:txBody>
          <a:bodyPr/>
          <a:lstStyle/>
          <a:p>
            <a:fld id="{B32780A0-D075-5944-8254-9C42E1ED32DA}" type="slidenum">
              <a:rPr lang="en-US" smtClean="0"/>
              <a:t>11</a:t>
            </a:fld>
            <a:endParaRPr lang="en-US"/>
          </a:p>
        </p:txBody>
      </p:sp>
      <p:sp>
        <p:nvSpPr>
          <p:cNvPr id="5" name="Footer Placeholder 4">
            <a:extLst>
              <a:ext uri="{FF2B5EF4-FFF2-40B4-BE49-F238E27FC236}">
                <a16:creationId xmlns:a16="http://schemas.microsoft.com/office/drawing/2014/main" id="{3C0AB25B-FA0B-A843-B6A9-F9095D10832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332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Slides in this series will be accompanied by notes providing further details about sources or images that we use.</a:t>
            </a:r>
          </a:p>
          <a:p>
            <a:pPr algn="just"/>
            <a:r>
              <a:rPr lang="en-US" sz="1100" dirty="0">
                <a:latin typeface="Times New Roman" panose="02020603050405020304" pitchFamily="18" charset="0"/>
                <a:cs typeface="Times New Roman" panose="02020603050405020304" pitchFamily="18" charset="0"/>
              </a:rPr>
              <a:t>We invite you to ask further questions about any of these during our meetings, and are happy to respond to any other questions by email (</a:t>
            </a:r>
            <a:r>
              <a:rPr lang="en-US" sz="1100" dirty="0" err="1">
                <a:latin typeface="Times New Roman" panose="02020603050405020304" pitchFamily="18" charset="0"/>
                <a:cs typeface="Times New Roman" panose="02020603050405020304" pitchFamily="18" charset="0"/>
              </a:rPr>
              <a:t>naomi.appleton@ed.ac.uk</a:t>
            </a:r>
            <a:r>
              <a:rPr lang="en-US" sz="1100" dirty="0">
                <a:latin typeface="Times New Roman" panose="02020603050405020304" pitchFamily="18" charset="0"/>
                <a:cs typeface="Times New Roman" panose="02020603050405020304" pitchFamily="18" charset="0"/>
              </a:rPr>
              <a:t>; cvj20@cam.ac.uk).</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
        <p:nvSpPr>
          <p:cNvPr id="5" name="Footer Placeholder 4">
            <a:extLst>
              <a:ext uri="{FF2B5EF4-FFF2-40B4-BE49-F238E27FC236}">
                <a16:creationId xmlns:a16="http://schemas.microsoft.com/office/drawing/2014/main" id="{CCF98F6C-45AB-A245-9F33-0C982181F7D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9151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The image depicts a stone relief panel from </a:t>
            </a:r>
            <a:r>
              <a:rPr lang="en-US" sz="1100" dirty="0" err="1">
                <a:latin typeface="Times New Roman" panose="02020603050405020304" pitchFamily="18" charset="0"/>
                <a:cs typeface="Times New Roman" panose="02020603050405020304" pitchFamily="18" charset="0"/>
              </a:rPr>
              <a:t>Gandhāra</a:t>
            </a:r>
            <a:r>
              <a:rPr lang="en-US" sz="1100" dirty="0">
                <a:latin typeface="Times New Roman" panose="02020603050405020304" pitchFamily="18" charset="0"/>
                <a:cs typeface="Times New Roman" panose="02020603050405020304" pitchFamily="18" charset="0"/>
              </a:rPr>
              <a:t>, modern-day Pakistan/Afghanistan, dated to the 1-2nd century CE (https://</a:t>
            </a:r>
            <a:r>
              <a:rPr lang="en-US" sz="1100" dirty="0" err="1">
                <a:latin typeface="Times New Roman" panose="02020603050405020304" pitchFamily="18" charset="0"/>
                <a:cs typeface="Times New Roman" panose="02020603050405020304" pitchFamily="18" charset="0"/>
              </a:rPr>
              <a:t>www.bmimages.com</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preview.asp?image</a:t>
            </a:r>
            <a:r>
              <a:rPr lang="en-US" sz="1100" dirty="0">
                <a:latin typeface="Times New Roman" panose="02020603050405020304" pitchFamily="18" charset="0"/>
                <a:cs typeface="Times New Roman" panose="02020603050405020304" pitchFamily="18" charset="0"/>
              </a:rPr>
              <a:t>=01613030008&amp;itemw=4&amp;itemf=0001&amp;itemstep=1&amp;itemx=15).</a:t>
            </a:r>
          </a:p>
          <a:p>
            <a:pPr algn="just"/>
            <a:r>
              <a:rPr lang="en-US" sz="1100" dirty="0" err="1">
                <a:latin typeface="Times New Roman" panose="02020603050405020304" pitchFamily="18" charset="0"/>
                <a:cs typeface="Times New Roman" panose="02020603050405020304" pitchFamily="18" charset="0"/>
              </a:rPr>
              <a:t>Gandhāra</a:t>
            </a:r>
            <a:r>
              <a:rPr lang="en-US" sz="1100" dirty="0">
                <a:latin typeface="Times New Roman" panose="02020603050405020304" pitchFamily="18" charset="0"/>
                <a:cs typeface="Times New Roman" panose="02020603050405020304" pitchFamily="18" charset="0"/>
              </a:rPr>
              <a:t> was the western-most region of the ancient and classical Buddhist cultural sphere, and remained so until the arrival of Islam in the eighth century. In this panel, the central figure is not the Buddha who is central to this series of presentations (i.e., it is not </a:t>
            </a:r>
            <a:r>
              <a:rPr lang="en-US" sz="1100" dirty="0" err="1">
                <a:latin typeface="Times New Roman" panose="02020603050405020304" pitchFamily="18" charset="0"/>
                <a:cs typeface="Times New Roman" panose="02020603050405020304" pitchFamily="18" charset="0"/>
              </a:rPr>
              <a:t>Siddhattha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Gotama</a:t>
            </a:r>
            <a:r>
              <a:rPr lang="en-US" sz="1100" dirty="0">
                <a:latin typeface="Times New Roman" panose="02020603050405020304" pitchFamily="18" charset="0"/>
                <a:cs typeface="Times New Roman" panose="02020603050405020304" pitchFamily="18" charset="0"/>
              </a:rPr>
              <a:t>, aka </a:t>
            </a:r>
            <a:r>
              <a:rPr lang="en-US" sz="1100" dirty="0" err="1">
                <a:latin typeface="Times New Roman" panose="02020603050405020304" pitchFamily="18" charset="0"/>
                <a:cs typeface="Times New Roman" panose="02020603050405020304" pitchFamily="18" charset="0"/>
              </a:rPr>
              <a:t>Śākyamuni</a:t>
            </a:r>
            <a:r>
              <a:rPr lang="en-US" sz="1100" dirty="0">
                <a:latin typeface="Times New Roman" panose="02020603050405020304" pitchFamily="18" charset="0"/>
                <a:cs typeface="Times New Roman" panose="02020603050405020304" pitchFamily="18" charset="0"/>
              </a:rPr>
              <a:t>), but in fact is another Buddha, called </a:t>
            </a:r>
            <a:r>
              <a:rPr lang="en-US" sz="1100" dirty="0" err="1">
                <a:latin typeface="Times New Roman" panose="02020603050405020304" pitchFamily="18" charset="0"/>
                <a:cs typeface="Times New Roman" panose="02020603050405020304" pitchFamily="18" charset="0"/>
              </a:rPr>
              <a:t>Dīpaṃkara</a:t>
            </a:r>
            <a:r>
              <a:rPr lang="en-US" sz="1100" dirty="0">
                <a:latin typeface="Times New Roman" panose="02020603050405020304" pitchFamily="18" charset="0"/>
                <a:cs typeface="Times New Roman" panose="02020603050405020304" pitchFamily="18" charset="0"/>
              </a:rPr>
              <a:t>, whom Buddhist tradition situates in the far distant past, and is considered to have been the first teacher of the person who would eventually go on to become the Buddha of our age. We will return to this in the fifth session.</a:t>
            </a:r>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
        <p:nvSpPr>
          <p:cNvPr id="5" name="Footer Placeholder 4">
            <a:extLst>
              <a:ext uri="{FF2B5EF4-FFF2-40B4-BE49-F238E27FC236}">
                <a16:creationId xmlns:a16="http://schemas.microsoft.com/office/drawing/2014/main" id="{68F67A15-0C30-EB44-B168-1C58B1BEF2D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7445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The term ‘Buddha’ means, very literally, ‘awakened’. Although it is widely accepted that Buddhism has to do with ‘enlightenment’, this specific choice of language is a result of early European study of Buddhism in the nineteenth century, which conceptualized the Buddha as a figure comparable to Western ‘enlightened’ religious teachers, theologians or philosophers.</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Buddha depicted in this slide is again from </a:t>
            </a:r>
            <a:r>
              <a:rPr lang="en-US" sz="1100" dirty="0" err="1">
                <a:latin typeface="Times New Roman" panose="02020603050405020304" pitchFamily="18" charset="0"/>
                <a:cs typeface="Times New Roman" panose="02020603050405020304" pitchFamily="18" charset="0"/>
              </a:rPr>
              <a:t>Gandhāra</a:t>
            </a:r>
            <a:r>
              <a:rPr lang="en-US" sz="1100" dirty="0">
                <a:latin typeface="Times New Roman" panose="02020603050405020304" pitchFamily="18" charset="0"/>
                <a:cs typeface="Times New Roman" panose="02020603050405020304" pitchFamily="18" charset="0"/>
              </a:rPr>
              <a:t> (see note on the previous slide), and the early centuries of the Common Era. Buddha images wherever they are found bear a series of physical ’marks’ or attributes that Buddhist tradition associates with the bodies of Buddhas, which mark them out as having performed a superlative amount of good activity (</a:t>
            </a:r>
            <a:r>
              <a:rPr lang="en-US" sz="1100" i="1" dirty="0">
                <a:latin typeface="Times New Roman" panose="02020603050405020304" pitchFamily="18" charset="0"/>
                <a:cs typeface="Times New Roman" panose="02020603050405020304" pitchFamily="18" charset="0"/>
              </a:rPr>
              <a:t>karma</a:t>
            </a:r>
            <a:r>
              <a:rPr lang="en-US" sz="1100" dirty="0">
                <a:latin typeface="Times New Roman" panose="02020603050405020304" pitchFamily="18" charset="0"/>
                <a:cs typeface="Times New Roman" panose="02020603050405020304" pitchFamily="18" charset="0"/>
              </a:rPr>
              <a:t>) over the many lives leading up to their awakening. These marks (traditionally 32 in total) include a protuberance on the top of the head, webbed-fingers and a curl of hair in the centre of the forehead (https://</a:t>
            </a:r>
            <a:r>
              <a:rPr lang="en-US" sz="1100" dirty="0" err="1">
                <a:latin typeface="Times New Roman" panose="02020603050405020304" pitchFamily="18" charset="0"/>
                <a:cs typeface="Times New Roman" panose="02020603050405020304" pitchFamily="18" charset="0"/>
              </a:rPr>
              <a:t>en.wikipedia.org</a:t>
            </a:r>
            <a:r>
              <a:rPr lang="en-US" sz="1100" dirty="0">
                <a:latin typeface="Times New Roman" panose="02020603050405020304" pitchFamily="18" charset="0"/>
                <a:cs typeface="Times New Roman" panose="02020603050405020304" pitchFamily="18" charset="0"/>
              </a:rPr>
              <a:t>/wiki/</a:t>
            </a:r>
            <a:r>
              <a:rPr lang="en-US" sz="1100" dirty="0" err="1">
                <a:latin typeface="Times New Roman" panose="02020603050405020304" pitchFamily="18" charset="0"/>
                <a:cs typeface="Times New Roman" panose="02020603050405020304" pitchFamily="18" charset="0"/>
              </a:rPr>
              <a:t>Physical_characteristics_of_the_Buddha</a:t>
            </a:r>
            <a:r>
              <a:rPr lang="en-US" sz="1100" dirty="0">
                <a:latin typeface="Times New Roman" panose="02020603050405020304" pitchFamily="18" charset="0"/>
                <a:cs typeface="Times New Roman" panose="02020603050405020304" pitchFamily="18" charset="0"/>
              </a:rPr>
              <a:t>). The origins and individual significance of these marks are unknown to us.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
        <p:nvSpPr>
          <p:cNvPr id="5" name="Footer Placeholder 4">
            <a:extLst>
              <a:ext uri="{FF2B5EF4-FFF2-40B4-BE49-F238E27FC236}">
                <a16:creationId xmlns:a16="http://schemas.microsoft.com/office/drawing/2014/main" id="{055BDD4C-87F7-7A43-9069-67E9891CE00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7101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100" kern="1200" dirty="0">
                <a:solidFill>
                  <a:schemeClr val="tx1"/>
                </a:solidFill>
                <a:effectLst/>
                <a:latin typeface="Times New Roman" panose="02020603050405020304" pitchFamily="18" charset="0"/>
                <a:ea typeface="+mn-ea"/>
                <a:cs typeface="Times New Roman" panose="02020603050405020304" pitchFamily="18" charset="0"/>
              </a:rPr>
              <a:t>You can find a useful video showing how Buddhists take the three refuges (and five precepts) here: </a:t>
            </a:r>
            <a:r>
              <a:rPr lang="en-GB" sz="11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https://youtu.be/_o9ScjUn2Ec</a:t>
            </a:r>
            <a:r>
              <a:rPr lang="en-GB" sz="1100" kern="1200" dirty="0">
                <a:solidFill>
                  <a:schemeClr val="tx1"/>
                </a:solidFill>
                <a:effectLst/>
                <a:latin typeface="Times New Roman" panose="02020603050405020304" pitchFamily="18" charset="0"/>
                <a:ea typeface="+mn-ea"/>
                <a:cs typeface="Times New Roman" panose="02020603050405020304" pitchFamily="18" charset="0"/>
              </a:rPr>
              <a:t>  and here are some longer chants in praise of the three jewels/refuges, as used at a memorial day for </a:t>
            </a:r>
            <a:r>
              <a:rPr lang="en-GB" sz="1100" kern="1200" dirty="0" err="1">
                <a:solidFill>
                  <a:schemeClr val="tx1"/>
                </a:solidFill>
                <a:effectLst/>
                <a:latin typeface="Times New Roman" panose="02020603050405020304" pitchFamily="18" charset="0"/>
                <a:ea typeface="+mn-ea"/>
                <a:cs typeface="Times New Roman" panose="02020603050405020304" pitchFamily="18" charset="0"/>
              </a:rPr>
              <a:t>Ajahn</a:t>
            </a:r>
            <a:r>
              <a:rPr lang="en-GB" sz="11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100" kern="1200" dirty="0" err="1">
                <a:solidFill>
                  <a:schemeClr val="tx1"/>
                </a:solidFill>
                <a:effectLst/>
                <a:latin typeface="Times New Roman" panose="02020603050405020304" pitchFamily="18" charset="0"/>
                <a:ea typeface="+mn-ea"/>
                <a:cs typeface="Times New Roman" panose="02020603050405020304" pitchFamily="18" charset="0"/>
              </a:rPr>
              <a:t>Chah</a:t>
            </a:r>
            <a:r>
              <a:rPr lang="en-GB" sz="1100" kern="1200" dirty="0">
                <a:solidFill>
                  <a:schemeClr val="tx1"/>
                </a:solidFill>
                <a:effectLst/>
                <a:latin typeface="Times New Roman" panose="02020603050405020304" pitchFamily="18" charset="0"/>
                <a:ea typeface="+mn-ea"/>
                <a:cs typeface="Times New Roman" panose="02020603050405020304" pitchFamily="18" charset="0"/>
              </a:rPr>
              <a:t>, a famous monk in the Thai forest tradition of </a:t>
            </a:r>
            <a:r>
              <a:rPr lang="en-GB" sz="1100" kern="1200" dirty="0" err="1">
                <a:solidFill>
                  <a:schemeClr val="tx1"/>
                </a:solidFill>
                <a:effectLst/>
                <a:latin typeface="Times New Roman" panose="02020603050405020304" pitchFamily="18" charset="0"/>
                <a:ea typeface="+mn-ea"/>
                <a:cs typeface="Times New Roman" panose="02020603050405020304" pitchFamily="18" charset="0"/>
              </a:rPr>
              <a:t>Theravāda</a:t>
            </a:r>
            <a:r>
              <a:rPr lang="en-GB" sz="1100" kern="1200" dirty="0">
                <a:solidFill>
                  <a:schemeClr val="tx1"/>
                </a:solidFill>
                <a:effectLst/>
                <a:latin typeface="Times New Roman" panose="02020603050405020304" pitchFamily="18" charset="0"/>
                <a:ea typeface="+mn-ea"/>
                <a:cs typeface="Times New Roman" panose="02020603050405020304" pitchFamily="18" charset="0"/>
              </a:rPr>
              <a:t> Buddhism: </a:t>
            </a:r>
            <a:r>
              <a:rPr lang="en-GB" sz="1100" u="sng" kern="1200" dirty="0">
                <a:solidFill>
                  <a:schemeClr val="tx1"/>
                </a:solidFill>
                <a:effectLst/>
                <a:latin typeface="Times New Roman" panose="02020603050405020304" pitchFamily="18" charset="0"/>
                <a:ea typeface="+mn-ea"/>
                <a:cs typeface="Times New Roman" panose="02020603050405020304" pitchFamily="18" charset="0"/>
                <a:hlinkClick r:id="rId4"/>
              </a:rPr>
              <a:t>https://youtu.be/JFcKKBcAE80</a:t>
            </a:r>
            <a:r>
              <a:rPr lang="en-GB" sz="1100" u="none" kern="1200" dirty="0">
                <a:solidFill>
                  <a:schemeClr val="tx1"/>
                </a:solidFill>
                <a:effectLst/>
                <a:latin typeface="Times New Roman" panose="02020603050405020304" pitchFamily="18" charset="0"/>
                <a:ea typeface="+mn-ea"/>
                <a:cs typeface="Times New Roman" panose="02020603050405020304" pitchFamily="18" charset="0"/>
              </a:rPr>
              <a:t>. </a:t>
            </a:r>
            <a:r>
              <a:rPr lang="en-GB" sz="1100" kern="1200" dirty="0">
                <a:solidFill>
                  <a:schemeClr val="tx1"/>
                </a:solidFill>
                <a:effectLst/>
                <a:latin typeface="Times New Roman" panose="02020603050405020304" pitchFamily="18" charset="0"/>
                <a:ea typeface="+mn-ea"/>
                <a:cs typeface="Times New Roman" panose="02020603050405020304" pitchFamily="18" charset="0"/>
              </a:rPr>
              <a:t>Both videos have English subtitles so you can easily follow what is going on.</a:t>
            </a:r>
          </a:p>
          <a:p>
            <a:pPr algn="just"/>
            <a:endParaRPr lang="en-GB" sz="11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The image on the left is again from </a:t>
            </a:r>
            <a:r>
              <a:rPr lang="en-US" sz="1100" dirty="0" err="1">
                <a:latin typeface="Times New Roman" panose="02020603050405020304" pitchFamily="18" charset="0"/>
                <a:cs typeface="Times New Roman" panose="02020603050405020304" pitchFamily="18" charset="0"/>
              </a:rPr>
              <a:t>Gandhāra</a:t>
            </a:r>
            <a:r>
              <a:rPr lang="en-US" sz="1100" dirty="0">
                <a:latin typeface="Times New Roman" panose="02020603050405020304" pitchFamily="18" charset="0"/>
                <a:cs typeface="Times New Roman" panose="02020603050405020304" pitchFamily="18" charset="0"/>
              </a:rPr>
              <a:t> (see notes to the previous slide), and again the earliest centuries of the Common Era (https://</a:t>
            </a:r>
            <a:r>
              <a:rPr lang="en-US" sz="1100" dirty="0" err="1">
                <a:latin typeface="Times New Roman" panose="02020603050405020304" pitchFamily="18" charset="0"/>
                <a:cs typeface="Times New Roman" panose="02020603050405020304" pitchFamily="18" charset="0"/>
              </a:rPr>
              <a:t>commons.wikimedia.org</a:t>
            </a:r>
            <a:r>
              <a:rPr lang="en-US" sz="1100" dirty="0">
                <a:latin typeface="Times New Roman" panose="02020603050405020304" pitchFamily="18" charset="0"/>
                <a:cs typeface="Times New Roman" panose="02020603050405020304" pitchFamily="18" charset="0"/>
              </a:rPr>
              <a:t>/wiki/File:Veneration_of_the_Three_Jewels,_Chorasan,_Gandhara,_2nd_century_AD,_schist_-_Ethnological_Museum,_Berlin_-_DSC01642.JPG).</a:t>
            </a:r>
          </a:p>
          <a:p>
            <a:pPr algn="just"/>
            <a:r>
              <a:rPr lang="en-US" sz="1100" dirty="0">
                <a:latin typeface="Times New Roman" panose="02020603050405020304" pitchFamily="18" charset="0"/>
                <a:cs typeface="Times New Roman" panose="02020603050405020304" pitchFamily="18" charset="0"/>
              </a:rPr>
              <a:t>Monks are depicted showing reverence to three wheels (</a:t>
            </a:r>
            <a:r>
              <a:rPr lang="en-US" sz="1100" i="1" dirty="0" err="1">
                <a:latin typeface="Times New Roman" panose="02020603050405020304" pitchFamily="18" charset="0"/>
                <a:cs typeface="Times New Roman" panose="02020603050405020304" pitchFamily="18" charset="0"/>
              </a:rPr>
              <a:t>cakka</a:t>
            </a:r>
            <a:r>
              <a:rPr lang="en-US" sz="1100" dirty="0" err="1">
                <a:latin typeface="Times New Roman" panose="02020603050405020304" pitchFamily="18" charset="0"/>
                <a:cs typeface="Times New Roman" panose="02020603050405020304" pitchFamily="18" charset="0"/>
              </a:rPr>
              <a:t>s</a:t>
            </a:r>
            <a:r>
              <a:rPr lang="en-US" sz="1100" dirty="0">
                <a:latin typeface="Times New Roman" panose="02020603050405020304" pitchFamily="18" charset="0"/>
                <a:cs typeface="Times New Roman" panose="02020603050405020304" pitchFamily="18" charset="0"/>
              </a:rPr>
              <a:t>; Sanskrit equivalent </a:t>
            </a:r>
            <a:r>
              <a:rPr lang="en-US" sz="1100" i="1" dirty="0">
                <a:latin typeface="Times New Roman" panose="02020603050405020304" pitchFamily="18" charset="0"/>
                <a:cs typeface="Times New Roman" panose="02020603050405020304" pitchFamily="18" charset="0"/>
              </a:rPr>
              <a:t>cakra</a:t>
            </a:r>
            <a:r>
              <a:rPr lang="en-US" sz="1100" i="0" dirty="0">
                <a:latin typeface="Times New Roman" panose="02020603050405020304" pitchFamily="18" charset="0"/>
                <a:cs typeface="Times New Roman" panose="02020603050405020304" pitchFamily="18" charset="0"/>
              </a:rPr>
              <a:t>), which symbolize the three jewels. The wheel was a symbol of authority in ancient India, as reflected in the motif of the Buddha’s ‘</a:t>
            </a:r>
            <a:r>
              <a:rPr lang="en-US" sz="1100" i="1" dirty="0" err="1">
                <a:latin typeface="Times New Roman" panose="02020603050405020304" pitchFamily="18" charset="0"/>
                <a:cs typeface="Times New Roman" panose="02020603050405020304" pitchFamily="18" charset="0"/>
              </a:rPr>
              <a:t>dhammacakka</a:t>
            </a:r>
            <a:r>
              <a:rPr lang="en-US" sz="1100" i="1" dirty="0">
                <a:latin typeface="Times New Roman" panose="02020603050405020304" pitchFamily="18" charset="0"/>
                <a:cs typeface="Times New Roman" panose="02020603050405020304" pitchFamily="18" charset="0"/>
              </a:rPr>
              <a:t>’</a:t>
            </a:r>
            <a:r>
              <a:rPr lang="en-US" sz="1100" i="0" dirty="0">
                <a:latin typeface="Times New Roman" panose="02020603050405020304" pitchFamily="18" charset="0"/>
                <a:cs typeface="Times New Roman" panose="02020603050405020304" pitchFamily="18" charset="0"/>
              </a:rPr>
              <a:t> (see later slide), but also in imperial artwork associated with the Emperor </a:t>
            </a:r>
            <a:r>
              <a:rPr lang="en-US" sz="1100" i="0" dirty="0" err="1">
                <a:latin typeface="Times New Roman" panose="02020603050405020304" pitchFamily="18" charset="0"/>
                <a:cs typeface="Times New Roman" panose="02020603050405020304" pitchFamily="18" charset="0"/>
              </a:rPr>
              <a:t>Aśoka</a:t>
            </a:r>
            <a:r>
              <a:rPr lang="en-US" sz="1100" i="0" dirty="0">
                <a:latin typeface="Times New Roman" panose="02020603050405020304" pitchFamily="18" charset="0"/>
                <a:cs typeface="Times New Roman" panose="02020603050405020304" pitchFamily="18" charset="0"/>
              </a:rPr>
              <a:t> (reign c. 268-232 BCE); the wheel found in inscriptions attributed to </a:t>
            </a:r>
            <a:r>
              <a:rPr lang="en-US" sz="1100" i="0" dirty="0" err="1">
                <a:latin typeface="Times New Roman" panose="02020603050405020304" pitchFamily="18" charset="0"/>
                <a:cs typeface="Times New Roman" panose="02020603050405020304" pitchFamily="18" charset="0"/>
              </a:rPr>
              <a:t>Aśoka</a:t>
            </a:r>
            <a:r>
              <a:rPr lang="en-US" sz="1100" i="0" dirty="0">
                <a:latin typeface="Times New Roman" panose="02020603050405020304" pitchFamily="18" charset="0"/>
                <a:cs typeface="Times New Roman" panose="02020603050405020304" pitchFamily="18" charset="0"/>
              </a:rPr>
              <a:t> today features at the centre of the Indian national flag.</a:t>
            </a:r>
          </a:p>
          <a:p>
            <a:pPr algn="just"/>
            <a:endParaRPr lang="en-US" sz="1100" i="0" dirty="0">
              <a:latin typeface="Times New Roman" panose="02020603050405020304" pitchFamily="18" charset="0"/>
              <a:cs typeface="Times New Roman" panose="02020603050405020304" pitchFamily="18" charset="0"/>
            </a:endParaRPr>
          </a:p>
          <a:p>
            <a:pPr algn="just"/>
            <a:r>
              <a:rPr lang="en-US" sz="1100" i="0" dirty="0">
                <a:latin typeface="Times New Roman" panose="02020603050405020304" pitchFamily="18" charset="0"/>
                <a:cs typeface="Times New Roman" panose="02020603050405020304" pitchFamily="18" charset="0"/>
              </a:rPr>
              <a:t>The image on the right is a modern depiction of the three jewels, which adorn any number of Buddhist buildings and publications across the world.</a:t>
            </a:r>
          </a:p>
        </p:txBody>
      </p:sp>
      <p:sp>
        <p:nvSpPr>
          <p:cNvPr id="4" name="Slide Number Placeholder 3"/>
          <p:cNvSpPr>
            <a:spLocks noGrp="1"/>
          </p:cNvSpPr>
          <p:nvPr>
            <p:ph type="sldNum" sz="quarter" idx="5"/>
          </p:nvPr>
        </p:nvSpPr>
        <p:spPr/>
        <p:txBody>
          <a:bodyPr/>
          <a:lstStyle/>
          <a:p>
            <a:fld id="{CF746696-8B64-E940-A2CF-05F6C993981B}" type="slidenum">
              <a:rPr lang="en-US" smtClean="0"/>
              <a:t>5</a:t>
            </a:fld>
            <a:endParaRPr lang="en-US"/>
          </a:p>
        </p:txBody>
      </p:sp>
      <p:sp>
        <p:nvSpPr>
          <p:cNvPr id="5" name="Footer Placeholder 4">
            <a:extLst>
              <a:ext uri="{FF2B5EF4-FFF2-40B4-BE49-F238E27FC236}">
                <a16:creationId xmlns:a16="http://schemas.microsoft.com/office/drawing/2014/main" id="{CECA28A6-0176-6E47-A344-2E5856BA7DB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7985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The quotation is from Faure (2009), </a:t>
            </a:r>
            <a:r>
              <a:rPr lang="en-US" sz="1100" i="1" dirty="0">
                <a:latin typeface="Times New Roman" panose="02020603050405020304" pitchFamily="18" charset="0"/>
                <a:cs typeface="Times New Roman" panose="02020603050405020304" pitchFamily="18" charset="0"/>
              </a:rPr>
              <a:t>Unmasking Buddhism </a:t>
            </a:r>
            <a:r>
              <a:rPr lang="en-US" sz="1100" dirty="0">
                <a:latin typeface="Times New Roman" panose="02020603050405020304" pitchFamily="18" charset="0"/>
                <a:cs typeface="Times New Roman" panose="02020603050405020304" pitchFamily="18" charset="0"/>
              </a:rPr>
              <a:t>(https://</a:t>
            </a:r>
            <a:r>
              <a:rPr lang="en-US" sz="1100" dirty="0" err="1">
                <a:latin typeface="Times New Roman" panose="02020603050405020304" pitchFamily="18" charset="0"/>
                <a:cs typeface="Times New Roman" panose="02020603050405020304" pitchFamily="18" charset="0"/>
              </a:rPr>
              <a:t>www.amazon.co.uk</a:t>
            </a:r>
            <a:r>
              <a:rPr lang="en-US" sz="1100" dirty="0">
                <a:latin typeface="Times New Roman" panose="02020603050405020304" pitchFamily="18" charset="0"/>
                <a:cs typeface="Times New Roman" panose="02020603050405020304" pitchFamily="18" charset="0"/>
              </a:rPr>
              <a:t>/Unmasking-Buddhism-Bernard-Faure/</a:t>
            </a:r>
            <a:r>
              <a:rPr lang="en-US" sz="1100" dirty="0" err="1">
                <a:latin typeface="Times New Roman" panose="02020603050405020304" pitchFamily="18" charset="0"/>
                <a:cs typeface="Times New Roman" panose="02020603050405020304" pitchFamily="18" charset="0"/>
              </a:rPr>
              <a:t>dp</a:t>
            </a:r>
            <a:r>
              <a:rPr lang="en-US" sz="1100" dirty="0">
                <a:latin typeface="Times New Roman" panose="02020603050405020304" pitchFamily="18" charset="0"/>
                <a:cs typeface="Times New Roman" panose="02020603050405020304" pitchFamily="18" charset="0"/>
              </a:rPr>
              <a:t>/1405180641).</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Arnold’s </a:t>
            </a:r>
            <a:r>
              <a:rPr lang="en-US" sz="1100" i="1" dirty="0">
                <a:latin typeface="Times New Roman" panose="02020603050405020304" pitchFamily="18" charset="0"/>
                <a:cs typeface="Times New Roman" panose="02020603050405020304" pitchFamily="18" charset="0"/>
              </a:rPr>
              <a:t>The Light of Asia</a:t>
            </a:r>
            <a:r>
              <a:rPr lang="en-US" sz="1100" i="0" dirty="0">
                <a:latin typeface="Times New Roman" panose="02020603050405020304" pitchFamily="18" charset="0"/>
                <a:cs typeface="Times New Roman" panose="02020603050405020304" pitchFamily="18" charset="0"/>
              </a:rPr>
              <a:t>, as well as the film adaptation of it, are excellent examples of the Western imagination grappling with the figure of the Buddha, in which he is seen very much through a Christian lens. Very good discussions of this phenomenon are by Donald Lopez Jnr., for example his </a:t>
            </a:r>
            <a:r>
              <a:rPr lang="en-US" sz="1100" i="1" dirty="0">
                <a:latin typeface="Times New Roman" panose="02020603050405020304" pitchFamily="18" charset="0"/>
                <a:cs typeface="Times New Roman" panose="02020603050405020304" pitchFamily="18" charset="0"/>
              </a:rPr>
              <a:t>Curators of the Buddha </a:t>
            </a:r>
            <a:r>
              <a:rPr lang="en-US" sz="1100" i="0" dirty="0">
                <a:latin typeface="Times New Roman" panose="02020603050405020304" pitchFamily="18" charset="0"/>
                <a:cs typeface="Times New Roman" panose="02020603050405020304" pitchFamily="18" charset="0"/>
              </a:rPr>
              <a:t>(1995), and </a:t>
            </a:r>
            <a:r>
              <a:rPr lang="en-US" sz="1100" i="1" dirty="0">
                <a:latin typeface="Times New Roman" panose="02020603050405020304" pitchFamily="18" charset="0"/>
                <a:cs typeface="Times New Roman" panose="02020603050405020304" pitchFamily="18" charset="0"/>
              </a:rPr>
              <a:t>From Stone to Flesh: A Short History of the Buddha </a:t>
            </a:r>
            <a:r>
              <a:rPr lang="en-US" sz="1100" i="0" dirty="0">
                <a:latin typeface="Times New Roman" panose="02020603050405020304" pitchFamily="18" charset="0"/>
                <a:cs typeface="Times New Roman" panose="02020603050405020304" pitchFamily="18" charset="0"/>
              </a:rPr>
              <a:t>(2013).</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Although the position is unpopular, there nonetheless have been some significant scholars of Buddhism in the last two hundred years who believe that any hunt for a historical person behind the vast, mythological literature concerned with the Buddha is not simply very difficult, but wrong-headed – that is to say, there </a:t>
            </a:r>
            <a:r>
              <a:rPr lang="en-US" sz="1100" i="1" dirty="0">
                <a:latin typeface="Times New Roman" panose="02020603050405020304" pitchFamily="18" charset="0"/>
                <a:cs typeface="Times New Roman" panose="02020603050405020304" pitchFamily="18" charset="0"/>
              </a:rPr>
              <a:t>was no </a:t>
            </a:r>
            <a:r>
              <a:rPr lang="en-US" sz="1100" dirty="0">
                <a:latin typeface="Times New Roman" panose="02020603050405020304" pitchFamily="18" charset="0"/>
                <a:cs typeface="Times New Roman" panose="02020603050405020304" pitchFamily="18" charset="0"/>
              </a:rPr>
              <a:t>historical Buddha. That this position has even any appeal tells us something about the kinds of materials with which we work when looking at the life of the Buddha.</a:t>
            </a:r>
          </a:p>
        </p:txBody>
      </p:sp>
      <p:sp>
        <p:nvSpPr>
          <p:cNvPr id="4" name="Slide Number Placeholder 3"/>
          <p:cNvSpPr>
            <a:spLocks noGrp="1"/>
          </p:cNvSpPr>
          <p:nvPr>
            <p:ph type="sldNum" sz="quarter" idx="5"/>
          </p:nvPr>
        </p:nvSpPr>
        <p:spPr/>
        <p:txBody>
          <a:bodyPr/>
          <a:lstStyle/>
          <a:p>
            <a:fld id="{B32780A0-D075-5944-8254-9C42E1ED32DA}" type="slidenum">
              <a:rPr lang="en-US" smtClean="0"/>
              <a:t>6</a:t>
            </a:fld>
            <a:endParaRPr lang="en-US"/>
          </a:p>
        </p:txBody>
      </p:sp>
      <p:sp>
        <p:nvSpPr>
          <p:cNvPr id="5" name="Footer Placeholder 4">
            <a:extLst>
              <a:ext uri="{FF2B5EF4-FFF2-40B4-BE49-F238E27FC236}">
                <a16:creationId xmlns:a16="http://schemas.microsoft.com/office/drawing/2014/main" id="{143D32C8-DF1D-EB42-97C1-68833C2AE13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8443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The image is a photograph by Naomi Appleton. Please feel free to use for educational purposes. You can tell that the flying god is </a:t>
            </a:r>
            <a:r>
              <a:rPr lang="en-US" sz="1100" dirty="0" err="1">
                <a:latin typeface="Times New Roman" panose="02020603050405020304" pitchFamily="18" charset="0"/>
                <a:cs typeface="Times New Roman" panose="02020603050405020304" pitchFamily="18" charset="0"/>
              </a:rPr>
              <a:t>Brahmā</a:t>
            </a:r>
            <a:r>
              <a:rPr lang="en-US" sz="1100" dirty="0">
                <a:latin typeface="Times New Roman" panose="02020603050405020304" pitchFamily="18" charset="0"/>
                <a:cs typeface="Times New Roman" panose="02020603050405020304" pitchFamily="18" charset="0"/>
              </a:rPr>
              <a:t> (who is known also in traditions of Hinduism) because he has four faces (though only three are visible here). </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For a summary account of the Buddha’s birth, amongst a very accessible and insightful account of other aspects of his </a:t>
            </a:r>
            <a:r>
              <a:rPr lang="en-US" sz="1100" dirty="0" err="1">
                <a:latin typeface="Times New Roman" panose="02020603050405020304" pitchFamily="18" charset="0"/>
                <a:cs typeface="Times New Roman" panose="02020603050405020304" pitchFamily="18" charset="0"/>
              </a:rPr>
              <a:t>lifestory</a:t>
            </a:r>
            <a:r>
              <a:rPr lang="en-US" sz="1100" dirty="0">
                <a:latin typeface="Times New Roman" panose="02020603050405020304" pitchFamily="18" charset="0"/>
                <a:cs typeface="Times New Roman" panose="02020603050405020304" pitchFamily="18" charset="0"/>
              </a:rPr>
              <a:t>, see John S. Strong, </a:t>
            </a:r>
            <a:r>
              <a:rPr lang="en-US" sz="1100" i="1" dirty="0">
                <a:latin typeface="Times New Roman" panose="02020603050405020304" pitchFamily="18" charset="0"/>
                <a:cs typeface="Times New Roman" panose="02020603050405020304" pitchFamily="18" charset="0"/>
              </a:rPr>
              <a:t>The Buddha: A Beginner’s Guide </a:t>
            </a:r>
            <a:r>
              <a:rPr lang="en-US" sz="1100" i="0" dirty="0">
                <a:latin typeface="Times New Roman" panose="02020603050405020304" pitchFamily="18" charset="0"/>
                <a:cs typeface="Times New Roman" panose="02020603050405020304" pitchFamily="18" charset="0"/>
              </a:rPr>
              <a:t>(</a:t>
            </a:r>
            <a:r>
              <a:rPr lang="en-US" sz="1100" i="0" dirty="0" err="1">
                <a:latin typeface="Times New Roman" panose="02020603050405020304" pitchFamily="18" charset="0"/>
                <a:cs typeface="Times New Roman" panose="02020603050405020304" pitchFamily="18" charset="0"/>
              </a:rPr>
              <a:t>Oneworld</a:t>
            </a:r>
            <a:r>
              <a:rPr lang="en-US" sz="1100" i="0" dirty="0">
                <a:latin typeface="Times New Roman" panose="02020603050405020304" pitchFamily="18" charset="0"/>
                <a:cs typeface="Times New Roman" panose="02020603050405020304" pitchFamily="18" charset="0"/>
              </a:rPr>
              <a:t>, 2009, previously published as </a:t>
            </a:r>
            <a:r>
              <a:rPr lang="en-US" sz="1100" i="1" dirty="0">
                <a:latin typeface="Times New Roman" panose="02020603050405020304" pitchFamily="18" charset="0"/>
                <a:cs typeface="Times New Roman" panose="02020603050405020304" pitchFamily="18" charset="0"/>
              </a:rPr>
              <a:t>The Buddha: A Short Biography </a:t>
            </a:r>
            <a:r>
              <a:rPr lang="en-US" sz="1100" i="0" dirty="0">
                <a:latin typeface="Times New Roman" panose="02020603050405020304" pitchFamily="18" charset="0"/>
                <a:cs typeface="Times New Roman" panose="02020603050405020304" pitchFamily="18" charset="0"/>
              </a:rPr>
              <a:t>in 2001).</a:t>
            </a:r>
          </a:p>
          <a:p>
            <a:pPr algn="just"/>
            <a:r>
              <a:rPr lang="en-US" sz="1100" i="0" dirty="0">
                <a:latin typeface="Times New Roman" panose="02020603050405020304" pitchFamily="18" charset="0"/>
                <a:cs typeface="Times New Roman" panose="02020603050405020304" pitchFamily="18" charset="0"/>
              </a:rPr>
              <a:t>John Strong’s excellent textbook </a:t>
            </a:r>
            <a:r>
              <a:rPr lang="en-US" sz="1100" i="1" dirty="0" err="1">
                <a:latin typeface="Times New Roman" panose="02020603050405020304" pitchFamily="18" charset="0"/>
                <a:cs typeface="Times New Roman" panose="02020603050405020304" pitchFamily="18" charset="0"/>
              </a:rPr>
              <a:t>Buddhisms</a:t>
            </a:r>
            <a:r>
              <a:rPr lang="en-US" sz="1100" i="1" dirty="0">
                <a:latin typeface="Times New Roman" panose="02020603050405020304" pitchFamily="18" charset="0"/>
                <a:cs typeface="Times New Roman" panose="02020603050405020304" pitchFamily="18" charset="0"/>
              </a:rPr>
              <a:t>: An Introduction </a:t>
            </a:r>
            <a:r>
              <a:rPr lang="en-US" sz="1100" i="0" dirty="0">
                <a:latin typeface="Times New Roman" panose="02020603050405020304" pitchFamily="18" charset="0"/>
                <a:cs typeface="Times New Roman" panose="02020603050405020304" pitchFamily="18" charset="0"/>
              </a:rPr>
              <a:t>(</a:t>
            </a:r>
            <a:r>
              <a:rPr lang="en-US" sz="1100" i="0" dirty="0" err="1">
                <a:latin typeface="Times New Roman" panose="02020603050405020304" pitchFamily="18" charset="0"/>
                <a:cs typeface="Times New Roman" panose="02020603050405020304" pitchFamily="18" charset="0"/>
              </a:rPr>
              <a:t>Oneworld</a:t>
            </a:r>
            <a:r>
              <a:rPr lang="en-US" sz="1100" i="0" dirty="0">
                <a:latin typeface="Times New Roman" panose="02020603050405020304" pitchFamily="18" charset="0"/>
                <a:cs typeface="Times New Roman" panose="02020603050405020304" pitchFamily="18" charset="0"/>
              </a:rPr>
              <a:t>, 2015) has an opening vignette that explores </a:t>
            </a:r>
            <a:r>
              <a:rPr lang="en-US" sz="1100" i="0" dirty="0" err="1">
                <a:latin typeface="Times New Roman" panose="02020603050405020304" pitchFamily="18" charset="0"/>
                <a:cs typeface="Times New Roman" panose="02020603050405020304" pitchFamily="18" charset="0"/>
              </a:rPr>
              <a:t>Lumbinī</a:t>
            </a:r>
            <a:r>
              <a:rPr lang="en-US" sz="1100" i="0" dirty="0">
                <a:latin typeface="Times New Roman" panose="02020603050405020304" pitchFamily="18" charset="0"/>
                <a:cs typeface="Times New Roman" panose="02020603050405020304" pitchFamily="18" charset="0"/>
              </a:rPr>
              <a:t>, site of the Buddha’s birth, as a way into the different varieties of Buddhism in the world today, since each branch has its own temple or monastery at the great pilgrimage site.</a:t>
            </a:r>
            <a:r>
              <a:rPr lang="en-US" sz="1100" i="1" dirty="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On the experiences of the fetus see Vanessa </a:t>
            </a:r>
            <a:r>
              <a:rPr lang="en-US" sz="1100" dirty="0" err="1">
                <a:latin typeface="Times New Roman" panose="02020603050405020304" pitchFamily="18" charset="0"/>
                <a:cs typeface="Times New Roman" panose="02020603050405020304" pitchFamily="18" charset="0"/>
              </a:rPr>
              <a:t>Sasson</a:t>
            </a:r>
            <a:r>
              <a:rPr lang="en-US" sz="1100" dirty="0">
                <a:latin typeface="Times New Roman" panose="02020603050405020304" pitchFamily="18" charset="0"/>
                <a:cs typeface="Times New Roman" panose="02020603050405020304" pitchFamily="18" charset="0"/>
              </a:rPr>
              <a:t>, ‘A Womb with a View: The Buddha’s Final Fetal Experiences’ in Jane Marie Law and Vanessa </a:t>
            </a:r>
            <a:r>
              <a:rPr lang="en-US" sz="1100" dirty="0" err="1">
                <a:latin typeface="Times New Roman" panose="02020603050405020304" pitchFamily="18" charset="0"/>
                <a:cs typeface="Times New Roman" panose="02020603050405020304" pitchFamily="18" charset="0"/>
              </a:rPr>
              <a:t>Sasson</a:t>
            </a:r>
            <a:r>
              <a:rPr lang="en-US" sz="1100" dirty="0">
                <a:latin typeface="Times New Roman" panose="02020603050405020304" pitchFamily="18" charset="0"/>
                <a:cs typeface="Times New Roman" panose="02020603050405020304" pitchFamily="18" charset="0"/>
              </a:rPr>
              <a:t> eds, </a:t>
            </a:r>
            <a:r>
              <a:rPr lang="en-US" sz="1100" i="1" dirty="0">
                <a:latin typeface="Times New Roman" panose="02020603050405020304" pitchFamily="18" charset="0"/>
                <a:cs typeface="Times New Roman" panose="02020603050405020304" pitchFamily="18" charset="0"/>
              </a:rPr>
              <a:t>Imagining the Fetus: The Unborn in Myth, Religion and Culture </a:t>
            </a:r>
            <a:r>
              <a:rPr lang="en-US" sz="1100" i="0" dirty="0">
                <a:latin typeface="Times New Roman" panose="02020603050405020304" pitchFamily="18" charset="0"/>
                <a:cs typeface="Times New Roman" panose="02020603050405020304" pitchFamily="18" charset="0"/>
              </a:rPr>
              <a:t>(OUP, 2008).</a:t>
            </a:r>
            <a:endParaRPr lang="en-US" sz="11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For more on the creative opportunities of the story see Jonathan Silk, ‘The Fruits of Paradox: On the Religious Architecture of the Buddha’s Life Story’ </a:t>
            </a:r>
            <a:r>
              <a:rPr lang="en-US" sz="1100" i="1" dirty="0">
                <a:latin typeface="Times New Roman" panose="02020603050405020304" pitchFamily="18" charset="0"/>
                <a:cs typeface="Times New Roman" panose="02020603050405020304" pitchFamily="18" charset="0"/>
              </a:rPr>
              <a:t>Journal of the American Academy of Religion </a:t>
            </a:r>
            <a:r>
              <a:rPr lang="en-US" sz="1100" i="0" dirty="0">
                <a:latin typeface="Times New Roman" panose="02020603050405020304" pitchFamily="18" charset="0"/>
                <a:cs typeface="Times New Roman" panose="02020603050405020304" pitchFamily="18" charset="0"/>
              </a:rPr>
              <a:t>71/4 (2003): 863-881.</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2780A0-D075-5944-8254-9C42E1ED32DA}" type="slidenum">
              <a:rPr lang="en-US" smtClean="0"/>
              <a:t>7</a:t>
            </a:fld>
            <a:endParaRPr lang="en-US"/>
          </a:p>
        </p:txBody>
      </p:sp>
      <p:sp>
        <p:nvSpPr>
          <p:cNvPr id="5" name="Footer Placeholder 4">
            <a:extLst>
              <a:ext uri="{FF2B5EF4-FFF2-40B4-BE49-F238E27FC236}">
                <a16:creationId xmlns:a16="http://schemas.microsoft.com/office/drawing/2014/main" id="{23B4891D-3A82-3A42-AA1B-0093A60812F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1085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Times New Roman" panose="02020603050405020304" pitchFamily="18" charset="0"/>
                <a:cs typeface="Times New Roman" panose="02020603050405020304" pitchFamily="18" charset="0"/>
              </a:rPr>
              <a:t>The </a:t>
            </a:r>
            <a:r>
              <a:rPr lang="en-US" sz="1100" i="1" dirty="0" err="1">
                <a:latin typeface="Times New Roman" panose="02020603050405020304" pitchFamily="18" charset="0"/>
                <a:cs typeface="Times New Roman" panose="02020603050405020304" pitchFamily="18" charset="0"/>
              </a:rPr>
              <a:t>Buddhacarita</a:t>
            </a:r>
            <a:r>
              <a:rPr lang="en-US" sz="1100" dirty="0">
                <a:latin typeface="Times New Roman" panose="02020603050405020304" pitchFamily="18" charset="0"/>
                <a:cs typeface="Times New Roman" panose="02020603050405020304" pitchFamily="18" charset="0"/>
              </a:rPr>
              <a:t> is probably our oldest complete account of the Buddha’s life – but it is hardly what we might call a ‘biography’. The </a:t>
            </a:r>
            <a:r>
              <a:rPr lang="en-US" sz="1100" i="1" dirty="0" err="1">
                <a:latin typeface="Times New Roman" panose="02020603050405020304" pitchFamily="18" charset="0"/>
                <a:cs typeface="Times New Roman" panose="02020603050405020304" pitchFamily="18" charset="0"/>
              </a:rPr>
              <a:t>Buddhacarita</a:t>
            </a:r>
            <a:r>
              <a:rPr lang="en-US" sz="1100" dirty="0">
                <a:latin typeface="Times New Roman" panose="02020603050405020304" pitchFamily="18" charset="0"/>
                <a:cs typeface="Times New Roman" panose="02020603050405020304" pitchFamily="18" charset="0"/>
              </a:rPr>
              <a:t> (‘Career of the Buddha’) is a work of epic poetry, composed in probably the C2nd CE by a figure called </a:t>
            </a:r>
            <a:r>
              <a:rPr lang="en-US" sz="1100" dirty="0" err="1">
                <a:latin typeface="Times New Roman" panose="02020603050405020304" pitchFamily="18" charset="0"/>
                <a:cs typeface="Times New Roman" panose="02020603050405020304" pitchFamily="18" charset="0"/>
              </a:rPr>
              <a:t>Aśvaghoṣa</a:t>
            </a:r>
            <a:r>
              <a:rPr lang="en-US" sz="1100" dirty="0">
                <a:latin typeface="Times New Roman" panose="02020603050405020304" pitchFamily="18" charset="0"/>
                <a:cs typeface="Times New Roman" panose="02020603050405020304" pitchFamily="18" charset="0"/>
              </a:rPr>
              <a:t> – well over 500 years after we supposed the historical Buddha to have lived and died. It is an early source for </a:t>
            </a:r>
            <a:r>
              <a:rPr lang="en-US" sz="1100" dirty="0" err="1">
                <a:latin typeface="Times New Roman" panose="02020603050405020304" pitchFamily="18" charset="0"/>
                <a:cs typeface="Times New Roman" panose="02020603050405020304" pitchFamily="18" charset="0"/>
              </a:rPr>
              <a:t>Siddhārtha</a:t>
            </a:r>
            <a:r>
              <a:rPr lang="en-US" sz="1100" dirty="0">
                <a:latin typeface="Times New Roman" panose="02020603050405020304" pitchFamily="18" charset="0"/>
                <a:cs typeface="Times New Roman" panose="02020603050405020304" pitchFamily="18" charset="0"/>
              </a:rPr>
              <a:t> Gautama imagined very clearly and consistently as a ‘prince’, raised in a ‘palace’, which is undoubtedly how he was remembered later in India and across Asia.</a:t>
            </a:r>
          </a:p>
          <a:p>
            <a:pPr algn="just"/>
            <a:r>
              <a:rPr lang="en-US" sz="1100" dirty="0">
                <a:latin typeface="Times New Roman" panose="02020603050405020304" pitchFamily="18" charset="0"/>
                <a:cs typeface="Times New Roman" panose="02020603050405020304" pitchFamily="18" charset="0"/>
              </a:rPr>
              <a:t>A celebrated English translation of the </a:t>
            </a:r>
            <a:r>
              <a:rPr lang="en-US" sz="1100" i="1" dirty="0" err="1">
                <a:latin typeface="Times New Roman" panose="02020603050405020304" pitchFamily="18" charset="0"/>
                <a:cs typeface="Times New Roman" panose="02020603050405020304" pitchFamily="18" charset="0"/>
              </a:rPr>
              <a:t>Buddhacarita</a:t>
            </a:r>
            <a:r>
              <a:rPr lang="en-US" sz="1100" i="0" dirty="0">
                <a:latin typeface="Times New Roman" panose="02020603050405020304" pitchFamily="18" charset="0"/>
                <a:cs typeface="Times New Roman" panose="02020603050405020304" pitchFamily="18" charset="0"/>
              </a:rPr>
              <a:t> (or most of it – not all of the text survives in its original Sanskrit!) is by E.H. Johnston, </a:t>
            </a:r>
            <a:r>
              <a:rPr lang="en-US" sz="1100" i="1" dirty="0" err="1">
                <a:latin typeface="Times New Roman" panose="02020603050405020304" pitchFamily="18" charset="0"/>
                <a:cs typeface="Times New Roman" panose="02020603050405020304" pitchFamily="18" charset="0"/>
              </a:rPr>
              <a:t>Aśvaghoṣa’s</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Buddhacarita</a:t>
            </a:r>
            <a:r>
              <a:rPr lang="en-US" sz="1100" i="1" dirty="0">
                <a:latin typeface="Times New Roman" panose="02020603050405020304" pitchFamily="18" charset="0"/>
                <a:cs typeface="Times New Roman" panose="02020603050405020304" pitchFamily="18" charset="0"/>
              </a:rPr>
              <a:t>, or Acts of the Buddha</a:t>
            </a:r>
            <a:r>
              <a:rPr lang="en-US" sz="1100" i="0" dirty="0">
                <a:latin typeface="Times New Roman" panose="02020603050405020304" pitchFamily="18" charset="0"/>
                <a:cs typeface="Times New Roman" panose="02020603050405020304" pitchFamily="18" charset="0"/>
              </a:rPr>
              <a:t>, although others are available.</a:t>
            </a:r>
            <a:endParaRPr lang="en-US" sz="1100" i="1"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This mention of the Buddha’s hair as an object of reverence invites a topic to which we will return in a later session: devotion to the Buddha’s relics, which has been central to Buddhism since its very early life in India.</a:t>
            </a:r>
          </a:p>
          <a:p>
            <a:pPr algn="just"/>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2780A0-D075-5944-8254-9C42E1ED32DA}" type="slidenum">
              <a:rPr lang="en-US" smtClean="0"/>
              <a:t>8</a:t>
            </a:fld>
            <a:endParaRPr lang="en-US"/>
          </a:p>
        </p:txBody>
      </p:sp>
      <p:sp>
        <p:nvSpPr>
          <p:cNvPr id="5" name="Footer Placeholder 4">
            <a:extLst>
              <a:ext uri="{FF2B5EF4-FFF2-40B4-BE49-F238E27FC236}">
                <a16:creationId xmlns:a16="http://schemas.microsoft.com/office/drawing/2014/main" id="{9D387CD7-0D48-684F-85AB-7C704AA436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1821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000" dirty="0">
                <a:latin typeface="Times New Roman" panose="02020603050405020304" pitchFamily="18" charset="0"/>
                <a:cs typeface="Times New Roman" panose="02020603050405020304" pitchFamily="18" charset="0"/>
              </a:rPr>
              <a:t>For a full translation of the </a:t>
            </a:r>
            <a:r>
              <a:rPr lang="en-US" sz="1000" i="1" dirty="0" err="1">
                <a:latin typeface="Times New Roman" panose="02020603050405020304" pitchFamily="18" charset="0"/>
                <a:cs typeface="Times New Roman" panose="02020603050405020304" pitchFamily="18" charset="0"/>
              </a:rPr>
              <a:t>Doṇa</a:t>
            </a:r>
            <a:r>
              <a:rPr lang="en-US" sz="1000" i="1" dirty="0">
                <a:latin typeface="Times New Roman" panose="02020603050405020304" pitchFamily="18" charset="0"/>
                <a:cs typeface="Times New Roman" panose="02020603050405020304" pitchFamily="18" charset="0"/>
              </a:rPr>
              <a:t> Sutta</a:t>
            </a:r>
            <a:r>
              <a:rPr lang="en-US" sz="1000" dirty="0">
                <a:latin typeface="Times New Roman" panose="02020603050405020304" pitchFamily="18" charset="0"/>
                <a:cs typeface="Times New Roman" panose="02020603050405020304" pitchFamily="18" charset="0"/>
              </a:rPr>
              <a:t> see https://</a:t>
            </a:r>
            <a:r>
              <a:rPr lang="en-US" sz="1000" dirty="0" err="1">
                <a:latin typeface="Times New Roman" panose="02020603050405020304" pitchFamily="18" charset="0"/>
                <a:cs typeface="Times New Roman" panose="02020603050405020304" pitchFamily="18" charset="0"/>
              </a:rPr>
              <a:t>www.accesstoinsight.org</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tipitaka</a:t>
            </a:r>
            <a:r>
              <a:rPr lang="en-US" sz="1000" dirty="0">
                <a:latin typeface="Times New Roman" panose="02020603050405020304" pitchFamily="18" charset="0"/>
                <a:cs typeface="Times New Roman" panose="02020603050405020304" pitchFamily="18" charset="0"/>
              </a:rPr>
              <a:t>/an/an04/an04.036.than.html.</a:t>
            </a:r>
          </a:p>
          <a:p>
            <a:pPr algn="just"/>
            <a:r>
              <a:rPr lang="en-US" sz="1000" dirty="0">
                <a:latin typeface="Times New Roman" panose="02020603050405020304" pitchFamily="18" charset="0"/>
                <a:cs typeface="Times New Roman" panose="02020603050405020304" pitchFamily="18" charset="0"/>
              </a:rPr>
              <a:t>This is just one of the many hundreds of ‘discourses’ (</a:t>
            </a:r>
            <a:r>
              <a:rPr lang="en-US" sz="1000" i="1" dirty="0">
                <a:latin typeface="Times New Roman" panose="02020603050405020304" pitchFamily="18" charset="0"/>
                <a:cs typeface="Times New Roman" panose="02020603050405020304" pitchFamily="18" charset="0"/>
              </a:rPr>
              <a:t>sutta</a:t>
            </a:r>
            <a:r>
              <a:rPr lang="en-US" sz="1000" dirty="0">
                <a:latin typeface="Times New Roman" panose="02020603050405020304" pitchFamily="18" charset="0"/>
                <a:cs typeface="Times New Roman" panose="02020603050405020304" pitchFamily="18" charset="0"/>
              </a:rPr>
              <a:t>s; Sanskrit </a:t>
            </a:r>
            <a:r>
              <a:rPr lang="en-US" sz="1000" i="1" dirty="0">
                <a:latin typeface="Times New Roman" panose="02020603050405020304" pitchFamily="18" charset="0"/>
                <a:cs typeface="Times New Roman" panose="02020603050405020304" pitchFamily="18" charset="0"/>
              </a:rPr>
              <a:t>sūtra</a:t>
            </a:r>
            <a:r>
              <a:rPr lang="en-US" sz="1000" dirty="0">
                <a:latin typeface="Times New Roman" panose="02020603050405020304" pitchFamily="18" charset="0"/>
                <a:cs typeface="Times New Roman" panose="02020603050405020304" pitchFamily="18" charset="0"/>
              </a:rPr>
              <a:t>s), supposed to preserve things taught by the Buddha, that survive in the Pāli Canon – the authoritative literature of the </a:t>
            </a:r>
            <a:r>
              <a:rPr lang="en-US" sz="1000" dirty="0" err="1">
                <a:latin typeface="Times New Roman" panose="02020603050405020304" pitchFamily="18" charset="0"/>
                <a:cs typeface="Times New Roman" panose="02020603050405020304" pitchFamily="18" charset="0"/>
              </a:rPr>
              <a:t>Theravāda</a:t>
            </a:r>
            <a:r>
              <a:rPr lang="en-US" sz="1000" dirty="0">
                <a:latin typeface="Times New Roman" panose="02020603050405020304" pitchFamily="18" charset="0"/>
                <a:cs typeface="Times New Roman" panose="02020603050405020304" pitchFamily="18" charset="0"/>
              </a:rPr>
              <a:t> Buddhist tradition. Many more discourses, of varying length, are considered authoritative by Mahāyāna Buddhists.</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Note a complication with the translation (a good example of how the interpretation of Buddhist literature is still very much open to debate!): in the slide, questions asked to the Buddha are in the future tense, which is a literal reading of the Pali and seems to refer to </a:t>
            </a:r>
            <a:r>
              <a:rPr lang="en-US" sz="1000" i="1" dirty="0">
                <a:latin typeface="Times New Roman" panose="02020603050405020304" pitchFamily="18" charset="0"/>
                <a:cs typeface="Times New Roman" panose="02020603050405020304" pitchFamily="18" charset="0"/>
              </a:rPr>
              <a:t>what the Buddha will be in a next life</a:t>
            </a:r>
            <a:r>
              <a:rPr lang="en-US" sz="1000" dirty="0">
                <a:latin typeface="Times New Roman" panose="02020603050405020304" pitchFamily="18" charset="0"/>
                <a:cs typeface="Times New Roman" panose="02020603050405020304" pitchFamily="18" charset="0"/>
              </a:rPr>
              <a:t>; in the translation online (see link above in this note), the questions are in the present tense, following scholars who argue that use of the future tense in the Pali text is used to convey perplexity or surprise. Arguments can be made for either case!</a:t>
            </a:r>
          </a:p>
          <a:p>
            <a:pPr algn="just"/>
            <a:endParaRPr lang="en-US" sz="1000"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The image is yet again from </a:t>
            </a:r>
            <a:r>
              <a:rPr lang="en-US" sz="1000" dirty="0" err="1">
                <a:latin typeface="Times New Roman" panose="02020603050405020304" pitchFamily="18" charset="0"/>
                <a:cs typeface="Times New Roman" panose="02020603050405020304" pitchFamily="18" charset="0"/>
              </a:rPr>
              <a:t>Gandhāra</a:t>
            </a:r>
            <a:r>
              <a:rPr lang="en-US" sz="1000" dirty="0">
                <a:latin typeface="Times New Roman" panose="02020603050405020304" pitchFamily="18" charset="0"/>
                <a:cs typeface="Times New Roman" panose="02020603050405020304" pitchFamily="18" charset="0"/>
              </a:rPr>
              <a:t> (see previous slides), and the 2-3rd century CE. It may well not depict the specific discourse</a:t>
            </a:r>
            <a:r>
              <a:rPr lang="en-US" sz="1000" i="0"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rPr>
              <a:t>sutta/</a:t>
            </a:r>
            <a:r>
              <a:rPr lang="en-US" sz="1000" i="1" dirty="0" err="1">
                <a:latin typeface="Times New Roman" panose="02020603050405020304" pitchFamily="18" charset="0"/>
                <a:cs typeface="Times New Roman" panose="02020603050405020304" pitchFamily="18" charset="0"/>
              </a:rPr>
              <a:t>sūtra</a:t>
            </a:r>
            <a:r>
              <a:rPr lang="en-US" sz="1000" i="0" dirty="0">
                <a:latin typeface="Times New Roman" panose="02020603050405020304" pitchFamily="18" charset="0"/>
                <a:cs typeface="Times New Roman" panose="02020603050405020304" pitchFamily="18" charset="0"/>
              </a:rPr>
              <a:t>) discussed here, but it certainly features the Buddha interacting with an ascetic with long, matted hair, who may be what we call a brahmin (in brief: someone committed to the performance of rituals). On the other side of the Buddha is depicted a burly figure called </a:t>
            </a:r>
            <a:r>
              <a:rPr lang="en-US" sz="1000" i="0" dirty="0" err="1">
                <a:latin typeface="Times New Roman" panose="02020603050405020304" pitchFamily="18" charset="0"/>
                <a:cs typeface="Times New Roman" panose="02020603050405020304" pitchFamily="18" charset="0"/>
              </a:rPr>
              <a:t>Vajrapāṇi</a:t>
            </a:r>
            <a:r>
              <a:rPr lang="en-US" sz="1000" i="0" dirty="0">
                <a:latin typeface="Times New Roman" panose="02020603050405020304" pitchFamily="18" charset="0"/>
                <a:cs typeface="Times New Roman" panose="02020603050405020304" pitchFamily="18" charset="0"/>
              </a:rPr>
              <a:t>, who is a ‘worldly spirit’ (</a:t>
            </a:r>
            <a:r>
              <a:rPr lang="en-US" sz="1000" i="1" dirty="0" err="1">
                <a:latin typeface="Times New Roman" panose="02020603050405020304" pitchFamily="18" charset="0"/>
                <a:cs typeface="Times New Roman" panose="02020603050405020304" pitchFamily="18" charset="0"/>
              </a:rPr>
              <a:t>yakkha</a:t>
            </a:r>
            <a:r>
              <a:rPr lang="en-US" sz="1000" i="0" dirty="0">
                <a:latin typeface="Times New Roman" panose="02020603050405020304" pitchFamily="18" charset="0"/>
                <a:cs typeface="Times New Roman" panose="02020603050405020304" pitchFamily="18" charset="0"/>
              </a:rPr>
              <a:t>; Sanskrit equivalent </a:t>
            </a:r>
            <a:r>
              <a:rPr lang="en-US" sz="1000" i="1" dirty="0" err="1">
                <a:latin typeface="Times New Roman" panose="02020603050405020304" pitchFamily="18" charset="0"/>
                <a:cs typeface="Times New Roman" panose="02020603050405020304" pitchFamily="18" charset="0"/>
              </a:rPr>
              <a:t>yakṣa</a:t>
            </a:r>
            <a:r>
              <a:rPr lang="en-US" sz="1000" i="0" dirty="0">
                <a:latin typeface="Times New Roman" panose="02020603050405020304" pitchFamily="18" charset="0"/>
                <a:cs typeface="Times New Roman" panose="02020603050405020304" pitchFamily="18" charset="0"/>
              </a:rPr>
              <a:t>) such as those mentioned in the translation, who was often depicted accompanying the Buddha as a protector. Notice that here this spirit looks conspicuously ’Herculean’; </a:t>
            </a:r>
            <a:r>
              <a:rPr lang="en-US" sz="1000" i="0" dirty="0" err="1">
                <a:latin typeface="Times New Roman" panose="02020603050405020304" pitchFamily="18" charset="0"/>
                <a:cs typeface="Times New Roman" panose="02020603050405020304" pitchFamily="18" charset="0"/>
              </a:rPr>
              <a:t>Gandhāra</a:t>
            </a:r>
            <a:r>
              <a:rPr lang="en-US" sz="1000" i="0" dirty="0">
                <a:latin typeface="Times New Roman" panose="02020603050405020304" pitchFamily="18" charset="0"/>
                <a:cs typeface="Times New Roman" panose="02020603050405020304" pitchFamily="18" charset="0"/>
              </a:rPr>
              <a:t> was between the Indian and Greek cultural spheres, and its art exhibits influence by both worlds.</a:t>
            </a:r>
          </a:p>
        </p:txBody>
      </p:sp>
      <p:sp>
        <p:nvSpPr>
          <p:cNvPr id="4" name="Slide Number Placeholder 3"/>
          <p:cNvSpPr>
            <a:spLocks noGrp="1"/>
          </p:cNvSpPr>
          <p:nvPr>
            <p:ph type="sldNum" sz="quarter" idx="5"/>
          </p:nvPr>
        </p:nvSpPr>
        <p:spPr/>
        <p:txBody>
          <a:bodyPr/>
          <a:lstStyle/>
          <a:p>
            <a:fld id="{CF746696-8B64-E940-A2CF-05F6C993981B}" type="slidenum">
              <a:rPr lang="en-US" smtClean="0"/>
              <a:t>9</a:t>
            </a:fld>
            <a:endParaRPr lang="en-US"/>
          </a:p>
        </p:txBody>
      </p:sp>
      <p:sp>
        <p:nvSpPr>
          <p:cNvPr id="5" name="Footer Placeholder 4">
            <a:extLst>
              <a:ext uri="{FF2B5EF4-FFF2-40B4-BE49-F238E27FC236}">
                <a16:creationId xmlns:a16="http://schemas.microsoft.com/office/drawing/2014/main" id="{11B8EB56-7F2F-C645-94B2-AED5D117331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7155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0758-7DA1-E94D-A802-0D3FC50DCB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FFDA88-61B5-C84C-8128-4305AF230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4A80C5-19C2-EB4F-8EB8-1D2D71E30991}"/>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04129575-19A1-A94A-8146-729B74BF3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BF28D-5A11-AD49-A72D-41C45D9297AF}"/>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86293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14C8-E8F2-0D4F-A33A-BDF4DAB0C9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EC27A9-CB0D-8C47-A118-C7EBA4D875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5DAC51-8934-F043-AFC5-C74C933AC654}"/>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A3DC3D33-9667-1340-B3B1-25D5A0721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CAA09-0C78-1343-9D55-0A53134FBC30}"/>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302575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3057D-0C5B-DF40-935A-C813101A442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588AE2-2CD3-4545-BC96-11C8B95CA5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A14628-1888-6E4C-8B85-E361D9ED1B74}"/>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C92E5BD7-24D2-2147-B594-89451850E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FEA33-E08C-9145-9535-9F7051C683BB}"/>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288224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A46D-9C06-A245-BD38-83399D2608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33AFFF-2AAA-B943-9544-C8462C9CAD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5E1CEB-F991-934B-BB01-AD2B0D59BF94}"/>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D5D0E6C8-80A0-CC4A-83F6-6D7C4032E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DE660-14F6-AF4F-ADF8-CC7325EAF7BF}"/>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104070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F7B5-C2DC-7A4C-9B04-12940E711B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EBD1D94-64E2-0B42-97B4-543D33788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F687B2-EC69-784C-8C0E-7D19795C2530}"/>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3D619B27-715B-964C-97AB-ED8874AD4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99936-45DA-ED4A-9FB5-EB1B0BB3C3D7}"/>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429379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CE20-1B01-6545-91B0-6635098FF4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795D38-BC4B-764A-B143-E70C99D938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CF440C-E22A-EF4B-A529-A00907CE4C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B8F44D6-4815-524E-933F-E97F45A2D595}"/>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6" name="Footer Placeholder 5">
            <a:extLst>
              <a:ext uri="{FF2B5EF4-FFF2-40B4-BE49-F238E27FC236}">
                <a16:creationId xmlns:a16="http://schemas.microsoft.com/office/drawing/2014/main" id="{39BB046F-672A-6743-B3FE-5B288F9BF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843A4-883B-5E46-84EE-8EC4A9FE7E10}"/>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92827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D6F5-4BB1-454A-B8D9-00371386C2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0313EA-2D4D-B547-8EAD-AD2E6D902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8434AE-2340-D54E-9D29-51C5ED3A15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E073CB-DC28-B04D-96AF-126AD6363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5289DE-BB30-7849-9D54-49E6165ABB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F058F1B-9BCA-A84C-86FB-AFE3F565201C}"/>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8" name="Footer Placeholder 7">
            <a:extLst>
              <a:ext uri="{FF2B5EF4-FFF2-40B4-BE49-F238E27FC236}">
                <a16:creationId xmlns:a16="http://schemas.microsoft.com/office/drawing/2014/main" id="{3AA74CE8-996C-D64A-A972-307F07F92C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92C77A-0CA4-B141-99E0-B68DC0F61325}"/>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260410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06D9-2814-224F-9771-3943534473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98BB43-1A8A-E045-A05A-EE80F54C2620}"/>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4" name="Footer Placeholder 3">
            <a:extLst>
              <a:ext uri="{FF2B5EF4-FFF2-40B4-BE49-F238E27FC236}">
                <a16:creationId xmlns:a16="http://schemas.microsoft.com/office/drawing/2014/main" id="{8CE3B659-065F-5045-AF02-B089B96CA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25D7F-EC2B-A641-8232-49E3F985AE42}"/>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72304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8EBBA-2E57-A54E-98B5-AFB24EFDAAF6}"/>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3" name="Footer Placeholder 2">
            <a:extLst>
              <a:ext uri="{FF2B5EF4-FFF2-40B4-BE49-F238E27FC236}">
                <a16:creationId xmlns:a16="http://schemas.microsoft.com/office/drawing/2014/main" id="{60D8F7EB-D703-7348-BEF9-1807939804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64493-61D7-F64B-9C8A-C9561EEB7F63}"/>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109912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1AA2-F9E4-4642-81BA-090C654EAE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6F1276-CC9D-AD4B-886A-E6E4C14A1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0173A9-5725-9F41-AF4E-3B45CBD77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E0B448-B5BF-F341-95DF-657835292FEA}"/>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6" name="Footer Placeholder 5">
            <a:extLst>
              <a:ext uri="{FF2B5EF4-FFF2-40B4-BE49-F238E27FC236}">
                <a16:creationId xmlns:a16="http://schemas.microsoft.com/office/drawing/2014/main" id="{6B10C084-8789-6F4B-B9D5-E91B668EF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E314C-602F-6C42-99BF-8BEF516C988F}"/>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68553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FCE7-761B-A943-B674-2B475AD3FD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F80E0-982A-654F-A787-4E4D6AA13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E488C-018A-4A4F-819B-B8244B717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9A7F8B-AB2B-A648-B9BC-3EB2FCFB8F07}"/>
              </a:ext>
            </a:extLst>
          </p:cNvPr>
          <p:cNvSpPr>
            <a:spLocks noGrp="1"/>
          </p:cNvSpPr>
          <p:nvPr>
            <p:ph type="dt" sz="half" idx="10"/>
          </p:nvPr>
        </p:nvSpPr>
        <p:spPr/>
        <p:txBody>
          <a:bodyPr/>
          <a:lstStyle/>
          <a:p>
            <a:fld id="{CF7A0B54-3EA8-A14A-B858-85AA48D53756}" type="datetimeFigureOut">
              <a:rPr lang="en-US" smtClean="0"/>
              <a:t>2/8/2022</a:t>
            </a:fld>
            <a:endParaRPr lang="en-US"/>
          </a:p>
        </p:txBody>
      </p:sp>
      <p:sp>
        <p:nvSpPr>
          <p:cNvPr id="6" name="Footer Placeholder 5">
            <a:extLst>
              <a:ext uri="{FF2B5EF4-FFF2-40B4-BE49-F238E27FC236}">
                <a16:creationId xmlns:a16="http://schemas.microsoft.com/office/drawing/2014/main" id="{8E11F537-4CEE-2449-AB46-9E84500E0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CE6B1-6939-AC4A-A064-D97FD63747E4}"/>
              </a:ext>
            </a:extLst>
          </p:cNvPr>
          <p:cNvSpPr>
            <a:spLocks noGrp="1"/>
          </p:cNvSpPr>
          <p:nvPr>
            <p:ph type="sldNum" sz="quarter" idx="12"/>
          </p:nvPr>
        </p:nvSpPr>
        <p:spPr/>
        <p:txBody>
          <a:bodyPr/>
          <a:lstStyle/>
          <a:p>
            <a:fld id="{DA7E7D34-D340-EA44-936C-F47F3EF8C392}" type="slidenum">
              <a:rPr lang="en-US" smtClean="0"/>
              <a:t>‹#›</a:t>
            </a:fld>
            <a:endParaRPr lang="en-US"/>
          </a:p>
        </p:txBody>
      </p:sp>
    </p:spTree>
    <p:extLst>
      <p:ext uri="{BB962C8B-B14F-4D97-AF65-F5344CB8AC3E}">
        <p14:creationId xmlns:p14="http://schemas.microsoft.com/office/powerpoint/2010/main" val="72698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EB66A-784B-BA43-8A0C-3A2AC95C8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629591-1221-864B-82C4-BFBDB5C19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3961B7-C35F-774D-8F43-37A69564E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A0B54-3EA8-A14A-B858-85AA48D53756}" type="datetimeFigureOut">
              <a:rPr lang="en-US" smtClean="0"/>
              <a:t>2/8/2022</a:t>
            </a:fld>
            <a:endParaRPr lang="en-US"/>
          </a:p>
        </p:txBody>
      </p:sp>
      <p:sp>
        <p:nvSpPr>
          <p:cNvPr id="5" name="Footer Placeholder 4">
            <a:extLst>
              <a:ext uri="{FF2B5EF4-FFF2-40B4-BE49-F238E27FC236}">
                <a16:creationId xmlns:a16="http://schemas.microsoft.com/office/drawing/2014/main" id="{18DE343D-B875-4F49-BEA0-127F3CF70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71424-7AC9-0948-BCF2-EE39EEE71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E7D34-D340-EA44-936C-F47F3EF8C392}" type="slidenum">
              <a:rPr lang="en-US" smtClean="0"/>
              <a:t>‹#›</a:t>
            </a:fld>
            <a:endParaRPr lang="en-US"/>
          </a:p>
        </p:txBody>
      </p:sp>
    </p:spTree>
    <p:extLst>
      <p:ext uri="{BB962C8B-B14F-4D97-AF65-F5344CB8AC3E}">
        <p14:creationId xmlns:p14="http://schemas.microsoft.com/office/powerpoint/2010/main" val="141356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en.wikipedia.org/wiki/File:University_of_Cambridge_coat_of_arms.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n.wikipedia.org/wiki/File:University_of_Edinburgh_ceremonial_roundel.sv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upload.wikimedia.org/wikipedia/commons/d/de/Veneration_of_the_Three_Jewels%2C_Chorasan%2C_Gandhara%2C_2nd_century_AD%2C_schist_-_Ethnological_Museum%2C_Berlin_-_DSC01642.JPG" TargetMode="External"/><Relationship Id="rId5" Type="http://schemas.openxmlformats.org/officeDocument/2006/relationships/image" Target="../media/image9.png"/><Relationship Id="rId4" Type="http://schemas.openxmlformats.org/officeDocument/2006/relationships/hyperlink" Target="https://upload.wikimedia.org/wikipedia/commons/8/8e/Threejewels.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169B09BC-6980-2247-A465-B28B75E905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49" y="5308033"/>
            <a:ext cx="3256674" cy="1414082"/>
          </a:xfrm>
          <a:prstGeom prst="rect">
            <a:avLst/>
          </a:prstGeom>
        </p:spPr>
      </p:pic>
      <p:pic>
        <p:nvPicPr>
          <p:cNvPr id="1026" name="Picture 2">
            <a:hlinkClick r:id="rId5"/>
            <a:extLst>
              <a:ext uri="{FF2B5EF4-FFF2-40B4-BE49-F238E27FC236}">
                <a16:creationId xmlns:a16="http://schemas.microsoft.com/office/drawing/2014/main" id="{E4C982E0-A1FB-2C42-85BC-6FF0BB6E61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43250" y="5471101"/>
            <a:ext cx="1071563" cy="107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7"/>
            <a:extLst>
              <a:ext uri="{FF2B5EF4-FFF2-40B4-BE49-F238E27FC236}">
                <a16:creationId xmlns:a16="http://schemas.microsoft.com/office/drawing/2014/main" id="{C3AF8402-B8B7-0F44-BD9A-3B62AA9D71E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5625" y="5427413"/>
            <a:ext cx="857250" cy="107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9882EF-C117-4947-A228-3618DB2678D9}"/>
              </a:ext>
            </a:extLst>
          </p:cNvPr>
          <p:cNvSpPr txBox="1"/>
          <p:nvPr/>
        </p:nvSpPr>
        <p:spPr>
          <a:xfrm>
            <a:off x="614361" y="3374026"/>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8" name="TextBox 7">
            <a:extLst>
              <a:ext uri="{FF2B5EF4-FFF2-40B4-BE49-F238E27FC236}">
                <a16:creationId xmlns:a16="http://schemas.microsoft.com/office/drawing/2014/main" id="{CF54741F-79E2-424F-A413-7EEC66A8F77D}"/>
              </a:ext>
            </a:extLst>
          </p:cNvPr>
          <p:cNvSpPr txBox="1"/>
          <p:nvPr/>
        </p:nvSpPr>
        <p:spPr>
          <a:xfrm>
            <a:off x="945355" y="943877"/>
            <a:ext cx="10301287" cy="1046440"/>
          </a:xfrm>
          <a:prstGeom prst="rect">
            <a:avLst/>
          </a:prstGeom>
          <a:noFill/>
        </p:spPr>
        <p:txBody>
          <a:bodyPr wrap="square" rtlCol="0">
            <a:spAutoFit/>
          </a:bodyPr>
          <a:lstStyle/>
          <a:p>
            <a:pPr algn="ctr"/>
            <a:r>
              <a:rPr lang="en-US" sz="6200" dirty="0">
                <a:latin typeface="Times New Roman" panose="02020603050405020304" pitchFamily="18" charset="0"/>
                <a:cs typeface="Times New Roman" panose="02020603050405020304" pitchFamily="18" charset="0"/>
              </a:rPr>
              <a:t>Who is the Buddha?</a:t>
            </a:r>
          </a:p>
        </p:txBody>
      </p:sp>
      <p:pic>
        <p:nvPicPr>
          <p:cNvPr id="9" name="Picture 8">
            <a:extLst>
              <a:ext uri="{FF2B5EF4-FFF2-40B4-BE49-F238E27FC236}">
                <a16:creationId xmlns:a16="http://schemas.microsoft.com/office/drawing/2014/main" id="{D5C61560-66AC-E340-86A4-56BBFCFECD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8184" y="5779283"/>
            <a:ext cx="2841362" cy="722550"/>
          </a:xfrm>
          <a:prstGeom prst="rect">
            <a:avLst/>
          </a:prstGeom>
        </p:spPr>
      </p:pic>
    </p:spTree>
    <p:extLst>
      <p:ext uri="{BB962C8B-B14F-4D97-AF65-F5344CB8AC3E}">
        <p14:creationId xmlns:p14="http://schemas.microsoft.com/office/powerpoint/2010/main" val="53936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9FE6C9-FACD-6347-9F98-F3371B1EAF71}"/>
              </a:ext>
            </a:extLst>
          </p:cNvPr>
          <p:cNvSpPr txBox="1"/>
          <p:nvPr/>
        </p:nvSpPr>
        <p:spPr>
          <a:xfrm>
            <a:off x="440459" y="307820"/>
            <a:ext cx="1136168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The Buddha as transcendent being</a:t>
            </a:r>
          </a:p>
        </p:txBody>
      </p:sp>
      <p:sp>
        <p:nvSpPr>
          <p:cNvPr id="13" name="TextBox 12">
            <a:extLst>
              <a:ext uri="{FF2B5EF4-FFF2-40B4-BE49-F238E27FC236}">
                <a16:creationId xmlns:a16="http://schemas.microsoft.com/office/drawing/2014/main" id="{EE283963-2309-AA45-8D71-C6259FE14950}"/>
              </a:ext>
            </a:extLst>
          </p:cNvPr>
          <p:cNvSpPr txBox="1"/>
          <p:nvPr/>
        </p:nvSpPr>
        <p:spPr>
          <a:xfrm>
            <a:off x="537865" y="1207242"/>
            <a:ext cx="6586739" cy="4201150"/>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[People in the world say that] the Lord </a:t>
            </a:r>
            <a:r>
              <a:rPr lang="en-GB" sz="2400" dirty="0" err="1">
                <a:latin typeface="Times New Roman" panose="02020603050405020304" pitchFamily="18" charset="0"/>
                <a:cs typeface="Times New Roman" panose="02020603050405020304" pitchFamily="18" charset="0"/>
              </a:rPr>
              <a:t>Śākyamuni</a:t>
            </a:r>
            <a:r>
              <a:rPr lang="en-GB" sz="2400" dirty="0">
                <a:latin typeface="Times New Roman" panose="02020603050405020304" pitchFamily="18" charset="0"/>
                <a:cs typeface="Times New Roman" panose="02020603050405020304" pitchFamily="18" charset="0"/>
              </a:rPr>
              <a:t>, after going forth from his home among the </a:t>
            </a:r>
            <a:r>
              <a:rPr lang="en-GB" sz="2400" dirty="0" err="1">
                <a:latin typeface="Times New Roman" panose="02020603050405020304" pitchFamily="18" charset="0"/>
                <a:cs typeface="Times New Roman" panose="02020603050405020304" pitchFamily="18" charset="0"/>
              </a:rPr>
              <a:t>Śākyas</a:t>
            </a:r>
            <a:r>
              <a:rPr lang="en-GB" sz="2400" dirty="0">
                <a:latin typeface="Times New Roman" panose="02020603050405020304" pitchFamily="18" charset="0"/>
                <a:cs typeface="Times New Roman" panose="02020603050405020304" pitchFamily="18" charset="0"/>
              </a:rPr>
              <a:t>, arrived at unsurpassed, supreme awakening, on the summit of the terrace of awakening at the town of </a:t>
            </a:r>
            <a:r>
              <a:rPr lang="en-GB" sz="2400" dirty="0" err="1">
                <a:latin typeface="Times New Roman" panose="02020603050405020304" pitchFamily="18" charset="0"/>
                <a:cs typeface="Times New Roman" panose="02020603050405020304" pitchFamily="18" charset="0"/>
              </a:rPr>
              <a:t>Gayā</a:t>
            </a:r>
            <a:r>
              <a:rPr lang="en-GB" sz="2400" dirty="0">
                <a:latin typeface="Times New Roman" panose="02020603050405020304" pitchFamily="18" charset="0"/>
                <a:cs typeface="Times New Roman" panose="02020603050405020304" pitchFamily="18" charset="0"/>
              </a:rPr>
              <a:t>. However, sons and daughters of good families, the truth is that many hundreds of thousands of myriads of crores of aeons ago [i.e. a very, very long time ago], I arrived at unsurpassed, supreme awakening…</a:t>
            </a:r>
          </a:p>
          <a:p>
            <a:pPr algn="just"/>
            <a:endParaRPr lang="en-GB" sz="1100" dirty="0">
              <a:latin typeface="Gandhari Unicode" panose="02000503060000020004" pitchFamily="2" charset="0"/>
            </a:endParaRPr>
          </a:p>
          <a:p>
            <a:pPr algn="just"/>
            <a:r>
              <a:rPr lang="en-GB" sz="2000" dirty="0">
                <a:latin typeface="Gandhari Unicode" panose="02000503060000020004" pitchFamily="2" charset="0"/>
              </a:rPr>
              <a:t>	</a:t>
            </a:r>
            <a:r>
              <a:rPr lang="en-GB" sz="2000" dirty="0">
                <a:latin typeface="Times New Roman" panose="02020603050405020304" pitchFamily="18" charset="0"/>
                <a:cs typeface="Times New Roman" panose="02020603050405020304" pitchFamily="18" charset="0"/>
              </a:rPr>
              <a:t>From the fifteenth chapter of the </a:t>
            </a:r>
            <a:r>
              <a:rPr lang="en-GB" sz="2000" i="1" dirty="0">
                <a:latin typeface="Times New Roman" panose="02020603050405020304" pitchFamily="18" charset="0"/>
                <a:cs typeface="Times New Roman" panose="02020603050405020304" pitchFamily="18" charset="0"/>
              </a:rPr>
              <a:t>Lotus </a:t>
            </a:r>
            <a:r>
              <a:rPr lang="en-GB" sz="2000" i="1" dirty="0" err="1">
                <a:latin typeface="Times New Roman" panose="02020603050405020304" pitchFamily="18" charset="0"/>
                <a:cs typeface="Times New Roman" panose="02020603050405020304" pitchFamily="18" charset="0"/>
              </a:rPr>
              <a:t>Sūtra</a:t>
            </a:r>
            <a:r>
              <a:rPr lang="en-GB" sz="2000"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	(</a:t>
            </a:r>
            <a:r>
              <a:rPr lang="en-GB" sz="2000" i="1" dirty="0" err="1">
                <a:latin typeface="Times New Roman" panose="02020603050405020304" pitchFamily="18" charset="0"/>
                <a:cs typeface="Times New Roman" panose="02020603050405020304" pitchFamily="18" charset="0"/>
              </a:rPr>
              <a:t>Saddharmapuṇḍarīka</a:t>
            </a:r>
            <a:r>
              <a:rPr lang="en-GB" sz="2000" dirty="0">
                <a:latin typeface="Times New Roman" panose="02020603050405020304" pitchFamily="18" charset="0"/>
                <a:cs typeface="Times New Roman" panose="02020603050405020304" pitchFamily="18" charset="0"/>
              </a:rPr>
              <a:t>), a Mahāyāna </a:t>
            </a:r>
            <a:r>
              <a:rPr lang="en-GB" sz="2000" dirty="0" err="1">
                <a:latin typeface="Times New Roman" panose="02020603050405020304" pitchFamily="18" charset="0"/>
                <a:cs typeface="Times New Roman" panose="02020603050405020304" pitchFamily="18" charset="0"/>
              </a:rPr>
              <a:t>Sūtra</a:t>
            </a:r>
            <a:r>
              <a:rPr lang="en-GB" sz="2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4BF3017-1620-544E-A2F7-40D1CC344B46}"/>
              </a:ext>
            </a:extLst>
          </p:cNvPr>
          <p:cNvSpPr txBox="1"/>
          <p:nvPr/>
        </p:nvSpPr>
        <p:spPr>
          <a:xfrm>
            <a:off x="2038350" y="5650225"/>
            <a:ext cx="5465107"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Right: a giant </a:t>
            </a:r>
            <a:r>
              <a:rPr lang="en-US" dirty="0" err="1">
                <a:latin typeface="Times New Roman" panose="02020603050405020304" pitchFamily="18" charset="0"/>
                <a:cs typeface="Times New Roman" panose="02020603050405020304" pitchFamily="18" charset="0"/>
              </a:rPr>
              <a:t>Śākyamuni</a:t>
            </a:r>
            <a:r>
              <a:rPr lang="en-US" dirty="0">
                <a:latin typeface="Times New Roman" panose="02020603050405020304" pitchFamily="18" charset="0"/>
                <a:cs typeface="Times New Roman" panose="02020603050405020304" pitchFamily="18" charset="0"/>
              </a:rPr>
              <a:t> Buddha, ‘the </a:t>
            </a:r>
            <a:r>
              <a:rPr lang="en-US" dirty="0" err="1">
                <a:latin typeface="Times New Roman" panose="02020603050405020304" pitchFamily="18" charset="0"/>
                <a:cs typeface="Times New Roman" panose="02020603050405020304" pitchFamily="18" charset="0"/>
              </a:rPr>
              <a:t>Tiantan</a:t>
            </a:r>
            <a:r>
              <a:rPr lang="en-US" dirty="0">
                <a:latin typeface="Times New Roman" panose="02020603050405020304" pitchFamily="18" charset="0"/>
                <a:cs typeface="Times New Roman" panose="02020603050405020304" pitchFamily="18" charset="0"/>
              </a:rPr>
              <a:t> Buddha’, Hong Kong. Completed 1993.</a:t>
            </a:r>
          </a:p>
        </p:txBody>
      </p:sp>
      <p:pic>
        <p:nvPicPr>
          <p:cNvPr id="6" name="Picture 4">
            <a:extLst>
              <a:ext uri="{FF2B5EF4-FFF2-40B4-BE49-F238E27FC236}">
                <a16:creationId xmlns:a16="http://schemas.microsoft.com/office/drawing/2014/main" id="{A9E1BEA8-31B9-B945-992A-32E68712CF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03457" y="1281634"/>
            <a:ext cx="3919826" cy="506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9FE6C9-FACD-6347-9F98-F3371B1EAF71}"/>
              </a:ext>
            </a:extLst>
          </p:cNvPr>
          <p:cNvSpPr txBox="1"/>
          <p:nvPr/>
        </p:nvSpPr>
        <p:spPr>
          <a:xfrm>
            <a:off x="5052447" y="263613"/>
            <a:ext cx="5388277"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Conclusion</a:t>
            </a:r>
          </a:p>
        </p:txBody>
      </p:sp>
      <p:sp>
        <p:nvSpPr>
          <p:cNvPr id="13" name="TextBox 12">
            <a:extLst>
              <a:ext uri="{FF2B5EF4-FFF2-40B4-BE49-F238E27FC236}">
                <a16:creationId xmlns:a16="http://schemas.microsoft.com/office/drawing/2014/main" id="{EE283963-2309-AA45-8D71-C6259FE14950}"/>
              </a:ext>
            </a:extLst>
          </p:cNvPr>
          <p:cNvSpPr txBox="1"/>
          <p:nvPr/>
        </p:nvSpPr>
        <p:spPr>
          <a:xfrm>
            <a:off x="5052447" y="1490008"/>
            <a:ext cx="6547371" cy="3293209"/>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The Buddha is of central importance to Buddhists everywhere, but his historical life is neither well-evidenced nor, necessarily, important to uncover. What matters is the many stories of his life and activities preserved by different Buddhist communities and the ways in which these underpin Buddhist practices and beliefs.</a:t>
            </a:r>
            <a:endParaRPr lang="en-US" sz="2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A49B31-4EDB-B84E-BB3B-07A6104465A3}"/>
              </a:ext>
            </a:extLst>
          </p:cNvPr>
          <p:cNvSpPr txBox="1"/>
          <p:nvPr/>
        </p:nvSpPr>
        <p:spPr>
          <a:xfrm>
            <a:off x="4874882" y="5763390"/>
            <a:ext cx="691932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Left: 10</a:t>
            </a:r>
            <a:r>
              <a:rPr lang="en-US" sz="1600" baseline="30000" dirty="0">
                <a:latin typeface="Times New Roman" panose="02020603050405020304" pitchFamily="18" charset="0"/>
                <a:cs typeface="Times New Roman" panose="02020603050405020304" pitchFamily="18" charset="0"/>
              </a:rPr>
              <a:t>th</a:t>
            </a:r>
            <a:r>
              <a:rPr lang="en-US" sz="1600" dirty="0">
                <a:latin typeface="Times New Roman" panose="02020603050405020304" pitchFamily="18" charset="0"/>
                <a:cs typeface="Times New Roman" panose="02020603050405020304" pitchFamily="18" charset="0"/>
              </a:rPr>
              <a:t> century stele from Bihar (North India), depicting the eight great events in the Buddha’s life-story, each associated with a pilgrimage site. Metropolitan Museum of Art: image in the public domain</a:t>
            </a:r>
          </a:p>
        </p:txBody>
      </p:sp>
      <p:pic>
        <p:nvPicPr>
          <p:cNvPr id="2" name="Picture 1">
            <a:extLst>
              <a:ext uri="{FF2B5EF4-FFF2-40B4-BE49-F238E27FC236}">
                <a16:creationId xmlns:a16="http://schemas.microsoft.com/office/drawing/2014/main" id="{744104ED-F590-3142-B651-364802A120E4}"/>
              </a:ext>
            </a:extLst>
          </p:cNvPr>
          <p:cNvPicPr>
            <a:picLocks noChangeAspect="1"/>
          </p:cNvPicPr>
          <p:nvPr/>
        </p:nvPicPr>
        <p:blipFill>
          <a:blip r:embed="rId4"/>
          <a:stretch>
            <a:fillRect/>
          </a:stretch>
        </p:blipFill>
        <p:spPr>
          <a:xfrm>
            <a:off x="139485" y="69196"/>
            <a:ext cx="4510007" cy="6719608"/>
          </a:xfrm>
          <a:prstGeom prst="rect">
            <a:avLst/>
          </a:prstGeom>
        </p:spPr>
      </p:pic>
    </p:spTree>
    <p:extLst>
      <p:ext uri="{BB962C8B-B14F-4D97-AF65-F5344CB8AC3E}">
        <p14:creationId xmlns:p14="http://schemas.microsoft.com/office/powerpoint/2010/main" val="383482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171897"/>
            <a:ext cx="9317620" cy="800219"/>
          </a:xfrm>
          <a:prstGeom prst="rect">
            <a:avLst/>
          </a:prstGeom>
          <a:noFill/>
        </p:spPr>
        <p:txBody>
          <a:bodyPr wrap="square" rtlCol="0">
            <a:spAutoFit/>
          </a:bodyPr>
          <a:lstStyle/>
          <a:p>
            <a:r>
              <a:rPr lang="en-US" sz="4600" i="1" dirty="0">
                <a:latin typeface="Times New Roman" panose="02020603050405020304" pitchFamily="18" charset="0"/>
                <a:cs typeface="Times New Roman" panose="02020603050405020304" pitchFamily="18" charset="0"/>
              </a:rPr>
              <a:t>Series aims</a:t>
            </a:r>
          </a:p>
        </p:txBody>
      </p:sp>
      <p:sp>
        <p:nvSpPr>
          <p:cNvPr id="3" name="TextBox 2">
            <a:extLst>
              <a:ext uri="{FF2B5EF4-FFF2-40B4-BE49-F238E27FC236}">
                <a16:creationId xmlns:a16="http://schemas.microsoft.com/office/drawing/2014/main" id="{2267E340-B103-F446-BC09-65F53066D922}"/>
              </a:ext>
            </a:extLst>
          </p:cNvPr>
          <p:cNvSpPr txBox="1"/>
          <p:nvPr/>
        </p:nvSpPr>
        <p:spPr>
          <a:xfrm>
            <a:off x="756363" y="931350"/>
            <a:ext cx="11002500"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explore different characterizations of the Buddha in Asian Buddhist literature and 	practice, and in the Western academic and popular imagination.</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discuss and clarify concepts in Buddhism that appear in secondary education 	curricula across the UK (e.g., GCSE, A-Level, Scottish N5s and </a:t>
            </a:r>
            <a:r>
              <a:rPr lang="en-US" sz="2400" dirty="0" err="1">
                <a:latin typeface="Times New Roman" panose="02020603050405020304" pitchFamily="18" charset="0"/>
                <a:cs typeface="Times New Roman" panose="02020603050405020304" pitchFamily="18" charset="0"/>
              </a:rPr>
              <a:t>Highers</a:t>
            </a:r>
            <a:r>
              <a:rPr lang="en-US" sz="24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introduce some potentially useful sources for understanding the Buddha and these </a:t>
            </a:r>
          </a:p>
          <a:p>
            <a:pPr lvl="1" algn="just"/>
            <a:r>
              <a:rPr lang="en-US" sz="2400" dirty="0">
                <a:latin typeface="Times New Roman" panose="02020603050405020304" pitchFamily="18" charset="0"/>
                <a:cs typeface="Times New Roman" panose="02020603050405020304" pitchFamily="18" charset="0"/>
              </a:rPr>
              <a:t>	concepts (e.g., illuminating passages from the Pāli Canon).</a:t>
            </a:r>
          </a:p>
        </p:txBody>
      </p:sp>
      <p:sp>
        <p:nvSpPr>
          <p:cNvPr id="5" name="TextBox 4">
            <a:extLst>
              <a:ext uri="{FF2B5EF4-FFF2-40B4-BE49-F238E27FC236}">
                <a16:creationId xmlns:a16="http://schemas.microsoft.com/office/drawing/2014/main" id="{9167F5AF-AAE6-9046-89C6-49C5526F15D4}"/>
              </a:ext>
            </a:extLst>
          </p:cNvPr>
          <p:cNvSpPr txBox="1"/>
          <p:nvPr/>
        </p:nvSpPr>
        <p:spPr>
          <a:xfrm>
            <a:off x="538831" y="3205240"/>
            <a:ext cx="9317620" cy="800219"/>
          </a:xfrm>
          <a:prstGeom prst="rect">
            <a:avLst/>
          </a:prstGeom>
          <a:noFill/>
        </p:spPr>
        <p:txBody>
          <a:bodyPr wrap="square" rtlCol="0">
            <a:spAutoFit/>
          </a:bodyPr>
          <a:lstStyle/>
          <a:p>
            <a:r>
              <a:rPr lang="en-US" sz="4600" i="1" dirty="0">
                <a:latin typeface="Times New Roman" panose="02020603050405020304" pitchFamily="18" charset="0"/>
                <a:cs typeface="Times New Roman" panose="02020603050405020304" pitchFamily="18" charset="0"/>
              </a:rPr>
              <a:t>Method</a:t>
            </a:r>
          </a:p>
        </p:txBody>
      </p:sp>
      <p:sp>
        <p:nvSpPr>
          <p:cNvPr id="6" name="TextBox 5">
            <a:extLst>
              <a:ext uri="{FF2B5EF4-FFF2-40B4-BE49-F238E27FC236}">
                <a16:creationId xmlns:a16="http://schemas.microsoft.com/office/drawing/2014/main" id="{F4CD2A42-743D-284F-9A3E-BCB78BA5A23D}"/>
              </a:ext>
            </a:extLst>
          </p:cNvPr>
          <p:cNvSpPr txBox="1"/>
          <p:nvPr/>
        </p:nvSpPr>
        <p:spPr>
          <a:xfrm>
            <a:off x="756363" y="3961977"/>
            <a:ext cx="8117307" cy="2677656"/>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consider ideas proper to forms of </a:t>
            </a:r>
            <a:r>
              <a:rPr lang="en-US" sz="2400" dirty="0" err="1">
                <a:latin typeface="Times New Roman" panose="02020603050405020304" pitchFamily="18" charset="0"/>
                <a:cs typeface="Times New Roman" panose="02020603050405020304" pitchFamily="18" charset="0"/>
              </a:rPr>
              <a:t>Theravāda</a:t>
            </a:r>
            <a:r>
              <a:rPr lang="en-US" sz="2400" dirty="0">
                <a:latin typeface="Times New Roman" panose="02020603050405020304" pitchFamily="18" charset="0"/>
                <a:cs typeface="Times New Roman" panose="02020603050405020304" pitchFamily="18" charset="0"/>
              </a:rPr>
              <a:t> and Mahāyāna Buddhism. When discussing the former, we use terminology in Pāli (e.g., </a:t>
            </a:r>
            <a:r>
              <a:rPr lang="en-US" sz="2400" i="1" dirty="0" err="1">
                <a:latin typeface="Times New Roman" panose="02020603050405020304" pitchFamily="18" charset="0"/>
                <a:cs typeface="Times New Roman" panose="02020603050405020304" pitchFamily="18" charset="0"/>
              </a:rPr>
              <a:t>kamma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dhamma</a:t>
            </a:r>
            <a:r>
              <a:rPr lang="en-US" sz="2400" dirty="0">
                <a:latin typeface="Times New Roman" panose="02020603050405020304" pitchFamily="18" charset="0"/>
                <a:cs typeface="Times New Roman" panose="02020603050405020304" pitchFamily="18" charset="0"/>
              </a:rPr>
              <a:t>), when discussing the latter, we use terminology in Sanskrit (e.g., </a:t>
            </a:r>
            <a:r>
              <a:rPr lang="en-US" sz="2400" i="1" dirty="0">
                <a:latin typeface="Times New Roman" panose="02020603050405020304" pitchFamily="18" charset="0"/>
                <a:cs typeface="Times New Roman" panose="02020603050405020304" pitchFamily="18" charset="0"/>
              </a:rPr>
              <a:t>karma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dharma</a:t>
            </a:r>
            <a:r>
              <a:rPr lang="en-US"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Slides will be made available online, and contain notes that elaborate further on their content.</a:t>
            </a:r>
          </a:p>
        </p:txBody>
      </p:sp>
      <p:pic>
        <p:nvPicPr>
          <p:cNvPr id="7" name="Picture 6">
            <a:extLst>
              <a:ext uri="{FF2B5EF4-FFF2-40B4-BE49-F238E27FC236}">
                <a16:creationId xmlns:a16="http://schemas.microsoft.com/office/drawing/2014/main" id="{1793AB81-C031-8A4A-9688-E4F8BC8EE6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200" y="3188370"/>
            <a:ext cx="1958058" cy="3123183"/>
          </a:xfrm>
          <a:prstGeom prst="rect">
            <a:avLst/>
          </a:prstGeom>
        </p:spPr>
      </p:pic>
      <p:sp>
        <p:nvSpPr>
          <p:cNvPr id="8" name="TextBox 7">
            <a:extLst>
              <a:ext uri="{FF2B5EF4-FFF2-40B4-BE49-F238E27FC236}">
                <a16:creationId xmlns:a16="http://schemas.microsoft.com/office/drawing/2014/main" id="{E1399597-3CDE-E942-BA80-7D4EBCE30C55}"/>
              </a:ext>
            </a:extLst>
          </p:cNvPr>
          <p:cNvSpPr txBox="1"/>
          <p:nvPr/>
        </p:nvSpPr>
        <p:spPr>
          <a:xfrm>
            <a:off x="8873670" y="6440710"/>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Ashmolean Museum, Oxford</a:t>
            </a:r>
          </a:p>
        </p:txBody>
      </p:sp>
    </p:spTree>
    <p:extLst>
      <p:ext uri="{BB962C8B-B14F-4D97-AF65-F5344CB8AC3E}">
        <p14:creationId xmlns:p14="http://schemas.microsoft.com/office/powerpoint/2010/main" val="367728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677656"/>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January 27th</a:t>
            </a:r>
            <a:r>
              <a:rPr lang="en-US" sz="2800" b="1" baseline="300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Buddha: Historical Figure or Literary Character?</a:t>
            </a:r>
          </a:p>
          <a:p>
            <a:pPr algn="just"/>
            <a:r>
              <a:rPr lang="en-US" sz="2800" b="1" dirty="0">
                <a:latin typeface="Times New Roman" panose="02020603050405020304" pitchFamily="18" charset="0"/>
                <a:cs typeface="Times New Roman" panose="02020603050405020304" pitchFamily="18" charset="0"/>
              </a:rPr>
              <a:t>February 3rd</a:t>
            </a:r>
            <a:r>
              <a:rPr lang="en-US" sz="2800" b="1"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as Philosopher</a:t>
            </a:r>
          </a:p>
          <a:p>
            <a:pPr algn="just"/>
            <a:r>
              <a:rPr lang="en-US" sz="2800" b="1" dirty="0">
                <a:latin typeface="Times New Roman" panose="02020603050405020304" pitchFamily="18" charset="0"/>
                <a:cs typeface="Times New Roman" panose="02020603050405020304" pitchFamily="18" charset="0"/>
              </a:rPr>
              <a:t>February 17th</a:t>
            </a:r>
            <a:r>
              <a:rPr lang="en-US" sz="2800" dirty="0">
                <a:latin typeface="Times New Roman" panose="02020603050405020304" pitchFamily="18" charset="0"/>
                <a:cs typeface="Times New Roman" panose="02020603050405020304" pitchFamily="18" charset="0"/>
              </a:rPr>
              <a:t>	The Buddha as Social Reformer</a:t>
            </a:r>
            <a:r>
              <a:rPr lang="en-US" sz="2800" baseline="30000" dirty="0">
                <a:latin typeface="Times New Roman" panose="02020603050405020304" pitchFamily="18" charset="0"/>
                <a:cs typeface="Times New Roman" panose="02020603050405020304" pitchFamily="18" charset="0"/>
              </a:rPr>
              <a:t>	</a:t>
            </a:r>
          </a:p>
          <a:p>
            <a:pPr algn="just"/>
            <a:r>
              <a:rPr lang="en-US" sz="2800" b="1" dirty="0">
                <a:latin typeface="Times New Roman" panose="02020603050405020304" pitchFamily="18" charset="0"/>
                <a:cs typeface="Times New Roman" panose="02020603050405020304" pitchFamily="18" charset="0"/>
              </a:rPr>
              <a:t>February 24th</a:t>
            </a:r>
            <a:r>
              <a:rPr lang="en-US" sz="2800" dirty="0">
                <a:latin typeface="Times New Roman" panose="02020603050405020304" pitchFamily="18" charset="0"/>
                <a:cs typeface="Times New Roman" panose="02020603050405020304" pitchFamily="18" charset="0"/>
              </a:rPr>
              <a:t>	The Buddha in Buddhist Practice</a:t>
            </a:r>
          </a:p>
          <a:p>
            <a:pPr algn="just"/>
            <a:r>
              <a:rPr lang="en-US" sz="2800" b="1" dirty="0">
                <a:latin typeface="Times New Roman" panose="02020603050405020304" pitchFamily="18" charset="0"/>
                <a:cs typeface="Times New Roman" panose="02020603050405020304" pitchFamily="18" charset="0"/>
              </a:rPr>
              <a:t>March 10th</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Buddha among Buddhas</a:t>
            </a:r>
          </a:p>
          <a:p>
            <a:pPr algn="just"/>
            <a:r>
              <a:rPr lang="en-US" sz="2800" b="1" dirty="0">
                <a:latin typeface="Times New Roman" panose="02020603050405020304" pitchFamily="18" charset="0"/>
                <a:cs typeface="Times New Roman" panose="02020603050405020304" pitchFamily="18" charset="0"/>
              </a:rPr>
              <a:t>March 17th</a:t>
            </a:r>
            <a:r>
              <a:rPr lang="en-US" sz="2800" dirty="0">
                <a:latin typeface="Times New Roman" panose="02020603050405020304" pitchFamily="18" charset="0"/>
                <a:cs typeface="Times New Roman" panose="02020603050405020304" pitchFamily="18" charset="0"/>
              </a:rPr>
              <a:t>		The Buddha in Modern Britain</a:t>
            </a:r>
          </a:p>
        </p:txBody>
      </p:sp>
      <p:sp>
        <p:nvSpPr>
          <p:cNvPr id="8" name="TextBox 7">
            <a:extLst>
              <a:ext uri="{FF2B5EF4-FFF2-40B4-BE49-F238E27FC236}">
                <a16:creationId xmlns:a16="http://schemas.microsoft.com/office/drawing/2014/main" id="{E1399597-3CDE-E942-BA80-7D4EBCE30C55}"/>
              </a:ext>
            </a:extLst>
          </p:cNvPr>
          <p:cNvSpPr txBox="1"/>
          <p:nvPr/>
        </p:nvSpPr>
        <p:spPr>
          <a:xfrm>
            <a:off x="8921797" y="6426200"/>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 London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933209"/>
            <a:ext cx="7684167" cy="2492990"/>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Each session will consist of roughly 45 minutes of presentation, and up to 30 minutes of questions and/or discussion.</a:t>
            </a:r>
          </a:p>
          <a:p>
            <a:pPr algn="just"/>
            <a:r>
              <a:rPr lang="en-US" sz="2600" dirty="0">
                <a:latin typeface="Times New Roman" panose="02020603050405020304" pitchFamily="18" charset="0"/>
                <a:cs typeface="Times New Roman" panose="02020603050405020304" pitchFamily="18" charset="0"/>
              </a:rPr>
              <a:t>The presentations (though not the discussions) will be recorded. Please keep cameras off during this part of the event.</a:t>
            </a:r>
          </a:p>
        </p:txBody>
      </p:sp>
      <p:pic>
        <p:nvPicPr>
          <p:cNvPr id="11" name="Picture 10">
            <a:extLst>
              <a:ext uri="{FF2B5EF4-FFF2-40B4-BE49-F238E27FC236}">
                <a16:creationId xmlns:a16="http://schemas.microsoft.com/office/drawing/2014/main" id="{F3EBF8ED-27BD-8849-9D01-9D8C2F9D8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621335"/>
            <a:ext cx="3577390" cy="2804864"/>
          </a:xfrm>
          <a:prstGeom prst="rect">
            <a:avLst/>
          </a:prstGeom>
        </p:spPr>
      </p:pic>
    </p:spTree>
    <p:extLst>
      <p:ext uri="{BB962C8B-B14F-4D97-AF65-F5344CB8AC3E}">
        <p14:creationId xmlns:p14="http://schemas.microsoft.com/office/powerpoint/2010/main" val="422965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B4057-1763-6242-8DB1-D4AAD110B9EC}"/>
              </a:ext>
            </a:extLst>
          </p:cNvPr>
          <p:cNvSpPr txBox="1"/>
          <p:nvPr/>
        </p:nvSpPr>
        <p:spPr>
          <a:xfrm>
            <a:off x="385010" y="338647"/>
            <a:ext cx="11341769"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Buddha		‘awakened one’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D99DB3-BAB4-A442-91B9-7EAD35C42E03}"/>
              </a:ext>
            </a:extLst>
          </p:cNvPr>
          <p:cNvSpPr txBox="1"/>
          <p:nvPr/>
        </p:nvSpPr>
        <p:spPr>
          <a:xfrm>
            <a:off x="594609" y="1354557"/>
            <a:ext cx="8181472" cy="490903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Before his awakening: Bodhisattva [Sanskrit] or </a:t>
            </a:r>
            <a:r>
              <a:rPr lang="en-US" sz="2400" dirty="0" err="1">
                <a:latin typeface="Times New Roman" panose="02020603050405020304" pitchFamily="18" charset="0"/>
                <a:cs typeface="Times New Roman" panose="02020603050405020304" pitchFamily="18" charset="0"/>
              </a:rPr>
              <a:t>Bodhisatta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Pāli</a:t>
            </a:r>
            <a:r>
              <a:rPr lang="en-US" sz="2400" dirty="0">
                <a:latin typeface="Times New Roman" panose="02020603050405020304" pitchFamily="18" charset="0"/>
                <a:cs typeface="Times New Roman" panose="02020603050405020304" pitchFamily="18" charset="0"/>
              </a:rPr>
              <a:t>] – ‘being on the way to awakening’</a:t>
            </a:r>
          </a:p>
          <a:p>
            <a:pPr algn="just"/>
            <a:endParaRPr lang="en-US" sz="2400" dirty="0">
              <a:latin typeface="Times New Roman" panose="02020603050405020304" pitchFamily="18" charset="0"/>
              <a:cs typeface="Times New Roman" panose="02020603050405020304" pitchFamily="18" charset="0"/>
            </a:endParaRPr>
          </a:p>
          <a:p>
            <a:pPr algn="just">
              <a:spcAft>
                <a:spcPts val="600"/>
              </a:spcAft>
            </a:pPr>
            <a:r>
              <a:rPr lang="en-US" sz="2400" dirty="0">
                <a:latin typeface="Times New Roman" panose="02020603050405020304" pitchFamily="18" charset="0"/>
                <a:cs typeface="Times New Roman" panose="02020603050405020304" pitchFamily="18" charset="0"/>
              </a:rPr>
              <a:t>Some other names/epithets:</a:t>
            </a:r>
          </a:p>
          <a:p>
            <a:pPr algn="just"/>
            <a:r>
              <a:rPr lang="en-US" sz="2400" dirty="0" err="1">
                <a:latin typeface="Times New Roman" panose="02020603050405020304" pitchFamily="18" charset="0"/>
                <a:cs typeface="Times New Roman" panose="02020603050405020304" pitchFamily="18" charset="0"/>
              </a:rPr>
              <a:t>Siddhārtha</a:t>
            </a:r>
            <a:r>
              <a:rPr lang="en-US" sz="2400" dirty="0">
                <a:latin typeface="Times New Roman" panose="02020603050405020304" pitchFamily="18" charset="0"/>
                <a:cs typeface="Times New Roman" panose="02020603050405020304" pitchFamily="18" charset="0"/>
              </a:rPr>
              <a:t> Gautama [Sanskrit] / </a:t>
            </a:r>
            <a:r>
              <a:rPr lang="en-US" sz="2400" dirty="0" err="1">
                <a:latin typeface="Times New Roman" panose="02020603050405020304" pitchFamily="18" charset="0"/>
                <a:cs typeface="Times New Roman" panose="02020603050405020304" pitchFamily="18" charset="0"/>
              </a:rPr>
              <a:t>Siddhattha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Gotama</a:t>
            </a:r>
            <a:r>
              <a:rPr lang="en-US" sz="2400" dirty="0">
                <a:latin typeface="Times New Roman" panose="02020603050405020304" pitchFamily="18" charset="0"/>
                <a:cs typeface="Times New Roman" panose="02020603050405020304" pitchFamily="18" charset="0"/>
              </a:rPr>
              <a:t> [Pali]</a:t>
            </a:r>
          </a:p>
          <a:p>
            <a:pPr algn="just"/>
            <a:r>
              <a:rPr lang="en-US" sz="2400" dirty="0" err="1">
                <a:latin typeface="Times New Roman" panose="02020603050405020304" pitchFamily="18" charset="0"/>
                <a:cs typeface="Times New Roman" panose="02020603050405020304" pitchFamily="18" charset="0"/>
              </a:rPr>
              <a:t>Śākyamuni</a:t>
            </a:r>
            <a:r>
              <a:rPr lang="en-US" sz="2400" dirty="0">
                <a:latin typeface="Times New Roman" panose="02020603050405020304" pitchFamily="18" charset="0"/>
                <a:cs typeface="Times New Roman" panose="02020603050405020304" pitchFamily="18" charset="0"/>
              </a:rPr>
              <a:t> [Sanskrit] – ‘Sage of the </a:t>
            </a:r>
            <a:r>
              <a:rPr lang="en-US" sz="2400" dirty="0" err="1">
                <a:latin typeface="Times New Roman" panose="02020603050405020304" pitchFamily="18" charset="0"/>
                <a:cs typeface="Times New Roman" panose="02020603050405020304" pitchFamily="18" charset="0"/>
              </a:rPr>
              <a:t>Śākya</a:t>
            </a:r>
            <a:r>
              <a:rPr lang="en-US" sz="2400" dirty="0">
                <a:latin typeface="Times New Roman" panose="02020603050405020304" pitchFamily="18" charset="0"/>
                <a:cs typeface="Times New Roman" panose="02020603050405020304" pitchFamily="18" charset="0"/>
              </a:rPr>
              <a:t> clan’</a:t>
            </a:r>
          </a:p>
          <a:p>
            <a:pPr algn="just"/>
            <a:r>
              <a:rPr lang="en-US" sz="2400" dirty="0" err="1">
                <a:latin typeface="Times New Roman" panose="02020603050405020304" pitchFamily="18" charset="0"/>
                <a:cs typeface="Times New Roman" panose="02020603050405020304" pitchFamily="18" charset="0"/>
              </a:rPr>
              <a:t>Tathāgata</a:t>
            </a:r>
            <a:r>
              <a:rPr lang="en-US" sz="2400" dirty="0">
                <a:latin typeface="Times New Roman" panose="02020603050405020304" pitchFamily="18" charset="0"/>
                <a:cs typeface="Times New Roman" panose="02020603050405020304" pitchFamily="18" charset="0"/>
              </a:rPr>
              <a:t> [P. and </a:t>
            </a:r>
            <a:r>
              <a:rPr lang="en-US" sz="2400" dirty="0" err="1">
                <a:latin typeface="Times New Roman" panose="02020603050405020304" pitchFamily="18" charset="0"/>
                <a:cs typeface="Times New Roman" panose="02020603050405020304" pitchFamily="18" charset="0"/>
              </a:rPr>
              <a:t>Skt</a:t>
            </a:r>
            <a:r>
              <a:rPr lang="en-US" sz="2400" dirty="0">
                <a:latin typeface="Times New Roman" panose="02020603050405020304" pitchFamily="18" charset="0"/>
                <a:cs typeface="Times New Roman" panose="02020603050405020304" pitchFamily="18" charset="0"/>
              </a:rPr>
              <a:t>] – ‘one who has gone thus’</a:t>
            </a:r>
          </a:p>
          <a:p>
            <a:pPr algn="just"/>
            <a:r>
              <a:rPr lang="en-US" sz="2400" dirty="0">
                <a:latin typeface="Times New Roman" panose="02020603050405020304" pitchFamily="18" charset="0"/>
                <a:cs typeface="Times New Roman" panose="02020603050405020304" pitchFamily="18" charset="0"/>
              </a:rPr>
              <a:t>Bhagavan [P. and </a:t>
            </a:r>
            <a:r>
              <a:rPr lang="en-US" sz="2400" dirty="0" err="1">
                <a:latin typeface="Times New Roman" panose="02020603050405020304" pitchFamily="18" charset="0"/>
                <a:cs typeface="Times New Roman" panose="02020603050405020304" pitchFamily="18" charset="0"/>
              </a:rPr>
              <a:t>Skt</a:t>
            </a:r>
            <a:r>
              <a:rPr lang="en-US" sz="2400" dirty="0">
                <a:latin typeface="Times New Roman" panose="02020603050405020304" pitchFamily="18" charset="0"/>
                <a:cs typeface="Times New Roman" panose="02020603050405020304" pitchFamily="18" charset="0"/>
              </a:rPr>
              <a:t>] – ‘Exalted One’ or ‘Lord’</a:t>
            </a:r>
          </a:p>
          <a:p>
            <a:pPr algn="just"/>
            <a:endParaRPr lang="en-US" sz="2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Possibly lived during the fifth century BCE (ca. 480–400 BCE), although traditional accounts tend to put this a century or more earlier.</a:t>
            </a:r>
          </a:p>
          <a:p>
            <a:pPr algn="just"/>
            <a:endParaRPr lang="en-US" sz="2400" dirty="0">
              <a:latin typeface="Times New Roman" panose="02020603050405020304" pitchFamily="18" charset="0"/>
              <a:cs typeface="Times New Roman" panose="02020603050405020304" pitchFamily="18" charset="0"/>
            </a:endParaRPr>
          </a:p>
        </p:txBody>
      </p:sp>
      <p:pic>
        <p:nvPicPr>
          <p:cNvPr id="5" name="Picture 4" descr="A statue of a person&#10;&#10;Description automatically generated">
            <a:extLst>
              <a:ext uri="{FF2B5EF4-FFF2-40B4-BE49-F238E27FC236}">
                <a16:creationId xmlns:a16="http://schemas.microsoft.com/office/drawing/2014/main" id="{E22EBB3E-A12C-3147-969F-9BA60A4F66DF}"/>
              </a:ext>
            </a:extLst>
          </p:cNvPr>
          <p:cNvPicPr>
            <a:picLocks noChangeAspect="1"/>
          </p:cNvPicPr>
          <p:nvPr/>
        </p:nvPicPr>
        <p:blipFill>
          <a:blip r:embed="rId4"/>
          <a:stretch>
            <a:fillRect/>
          </a:stretch>
        </p:blipFill>
        <p:spPr>
          <a:xfrm>
            <a:off x="8985679" y="482218"/>
            <a:ext cx="2821311" cy="5781375"/>
          </a:xfrm>
          <a:prstGeom prst="rect">
            <a:avLst/>
          </a:prstGeom>
        </p:spPr>
      </p:pic>
      <p:sp>
        <p:nvSpPr>
          <p:cNvPr id="10" name="TextBox 9">
            <a:extLst>
              <a:ext uri="{FF2B5EF4-FFF2-40B4-BE49-F238E27FC236}">
                <a16:creationId xmlns:a16="http://schemas.microsoft.com/office/drawing/2014/main" id="{786CC807-63F4-3F4E-BB23-F21F467C1DC5}"/>
              </a:ext>
            </a:extLst>
          </p:cNvPr>
          <p:cNvSpPr txBox="1"/>
          <p:nvPr/>
        </p:nvSpPr>
        <p:spPr>
          <a:xfrm>
            <a:off x="8855243" y="6263593"/>
            <a:ext cx="2885193" cy="276999"/>
          </a:xfrm>
          <a:prstGeom prst="rect">
            <a:avLst/>
          </a:prstGeom>
          <a:noFill/>
        </p:spPr>
        <p:txBody>
          <a:bodyPr wrap="square" rtlCol="0">
            <a:spAutoFit/>
          </a:bodyPr>
          <a:lstStyle/>
          <a:p>
            <a:pPr algn="r"/>
            <a:r>
              <a:rPr lang="en-US" sz="1200" dirty="0">
                <a:latin typeface="Times New Roman" panose="02020603050405020304" pitchFamily="18" charset="0"/>
                <a:cs typeface="Times New Roman" panose="02020603050405020304" pitchFamily="18" charset="0"/>
              </a:rPr>
              <a:t>Image Copyright British Museum</a:t>
            </a:r>
          </a:p>
        </p:txBody>
      </p:sp>
    </p:spTree>
    <p:extLst>
      <p:ext uri="{BB962C8B-B14F-4D97-AF65-F5344CB8AC3E}">
        <p14:creationId xmlns:p14="http://schemas.microsoft.com/office/powerpoint/2010/main" val="319148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95E99-E69F-A74A-9968-67048C27AA0A}"/>
              </a:ext>
            </a:extLst>
          </p:cNvPr>
          <p:cNvSpPr txBox="1"/>
          <p:nvPr/>
        </p:nvSpPr>
        <p:spPr>
          <a:xfrm>
            <a:off x="385010" y="684354"/>
            <a:ext cx="10940715"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Three Jewels or Three Refuges</a:t>
            </a:r>
          </a:p>
        </p:txBody>
      </p:sp>
      <p:pic>
        <p:nvPicPr>
          <p:cNvPr id="1029" name="Picture 5">
            <a:hlinkClick r:id="rId4"/>
            <a:extLst>
              <a:ext uri="{FF2B5EF4-FFF2-40B4-BE49-F238E27FC236}">
                <a16:creationId xmlns:a16="http://schemas.microsoft.com/office/drawing/2014/main" id="{583CACB8-FB58-8043-9C25-5A402CC4DF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32758" y="3936613"/>
            <a:ext cx="2374232" cy="2236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hlinkClick r:id="rId6"/>
            <a:extLst>
              <a:ext uri="{FF2B5EF4-FFF2-40B4-BE49-F238E27FC236}">
                <a16:creationId xmlns:a16="http://schemas.microsoft.com/office/drawing/2014/main" id="{0992BD8A-ACF8-DD44-A809-44207F4ECCC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5010" y="1772186"/>
            <a:ext cx="2916645" cy="3709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BF479A-CDD1-104F-824B-04E35FCBFADE}"/>
              </a:ext>
            </a:extLst>
          </p:cNvPr>
          <p:cNvSpPr txBox="1"/>
          <p:nvPr/>
        </p:nvSpPr>
        <p:spPr>
          <a:xfrm>
            <a:off x="272122" y="5645816"/>
            <a:ext cx="288519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Image Copyright </a:t>
            </a:r>
            <a:r>
              <a:rPr lang="en-US" sz="1000" dirty="0" err="1">
                <a:latin typeface="Times New Roman" panose="02020603050405020304" pitchFamily="18" charset="0"/>
                <a:cs typeface="Times New Roman" panose="02020603050405020304" pitchFamily="18" charset="0"/>
              </a:rPr>
              <a:t>Ethnologisches</a:t>
            </a:r>
            <a:r>
              <a:rPr lang="en-US" sz="1000" dirty="0">
                <a:latin typeface="Times New Roman" panose="02020603050405020304" pitchFamily="18" charset="0"/>
                <a:cs typeface="Times New Roman" panose="02020603050405020304" pitchFamily="18" charset="0"/>
              </a:rPr>
              <a:t> Museum, Berlin</a:t>
            </a:r>
          </a:p>
        </p:txBody>
      </p:sp>
      <p:sp>
        <p:nvSpPr>
          <p:cNvPr id="8" name="TextBox 7">
            <a:extLst>
              <a:ext uri="{FF2B5EF4-FFF2-40B4-BE49-F238E27FC236}">
                <a16:creationId xmlns:a16="http://schemas.microsoft.com/office/drawing/2014/main" id="{BF69754B-7802-B049-B22F-DB21C477FD8F}"/>
              </a:ext>
            </a:extLst>
          </p:cNvPr>
          <p:cNvSpPr txBox="1"/>
          <p:nvPr/>
        </p:nvSpPr>
        <p:spPr>
          <a:xfrm>
            <a:off x="3535219" y="1772186"/>
            <a:ext cx="7398391" cy="4401205"/>
          </a:xfrm>
          <a:prstGeom prst="rect">
            <a:avLst/>
          </a:prstGeom>
          <a:noFill/>
        </p:spPr>
        <p:txBody>
          <a:bodyPr wrap="square" rtlCol="0">
            <a:spAutoFit/>
          </a:bodyPr>
          <a:lstStyle/>
          <a:p>
            <a:pPr algn="just"/>
            <a:r>
              <a:rPr lang="en-US" sz="2800" i="1" dirty="0">
                <a:latin typeface="Times New Roman" panose="02020603050405020304" pitchFamily="18" charset="0"/>
                <a:cs typeface="Times New Roman" panose="02020603050405020304" pitchFamily="18" charset="0"/>
              </a:rPr>
              <a:t>Buddha – </a:t>
            </a:r>
            <a:r>
              <a:rPr lang="en-US" sz="2800" dirty="0">
                <a:latin typeface="Times New Roman" panose="02020603050405020304" pitchFamily="18" charset="0"/>
                <a:cs typeface="Times New Roman" panose="02020603050405020304" pitchFamily="18" charset="0"/>
              </a:rPr>
              <a:t>the awakened one who </a:t>
            </a:r>
            <a:r>
              <a:rPr lang="en-US" sz="2800" dirty="0" err="1">
                <a:latin typeface="Times New Roman" panose="02020603050405020304" pitchFamily="18" charset="0"/>
                <a:cs typeface="Times New Roman" panose="02020603050405020304" pitchFamily="18" charset="0"/>
              </a:rPr>
              <a:t>realises</a:t>
            </a:r>
            <a:r>
              <a:rPr lang="en-US" sz="2800" dirty="0">
                <a:latin typeface="Times New Roman" panose="02020603050405020304" pitchFamily="18" charset="0"/>
                <a:cs typeface="Times New Roman" panose="02020603050405020304" pitchFamily="18" charset="0"/>
              </a:rPr>
              <a:t> and 	shares the dharma/dhamma</a:t>
            </a:r>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Dharma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Skt</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 Dhamma </a:t>
            </a:r>
            <a:r>
              <a:rPr lang="en-US" sz="2800" dirty="0">
                <a:latin typeface="Times New Roman" panose="02020603050405020304" pitchFamily="18" charset="0"/>
                <a:cs typeface="Times New Roman" panose="02020603050405020304" pitchFamily="18" charset="0"/>
              </a:rPr>
              <a:t>[P.]</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truth that is 	the substance of Buddhist teaching</a:t>
            </a:r>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Saṅgha</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community of Buddhist 		practitioners</a:t>
            </a:r>
          </a:p>
          <a:p>
            <a:pPr algn="just"/>
            <a:endParaRPr lang="en-US" sz="2800" i="1" dirty="0">
              <a:latin typeface="Gandhari Unicode" panose="02000503060000020004" pitchFamily="2" charset="0"/>
            </a:endParaRPr>
          </a:p>
          <a:p>
            <a:pPr algn="just"/>
            <a:endParaRPr lang="en-US" sz="2800" dirty="0">
              <a:solidFill>
                <a:srgbClr val="FF0000"/>
              </a:solidFill>
              <a:latin typeface="Gandhari Unicode" panose="02000503060000020004" pitchFamily="2" charset="0"/>
            </a:endParaRPr>
          </a:p>
        </p:txBody>
      </p:sp>
    </p:spTree>
    <p:extLst>
      <p:ext uri="{BB962C8B-B14F-4D97-AF65-F5344CB8AC3E}">
        <p14:creationId xmlns:p14="http://schemas.microsoft.com/office/powerpoint/2010/main" val="28496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664CA3-A20B-B543-8B3B-6154C2EC584B}"/>
              </a:ext>
            </a:extLst>
          </p:cNvPr>
          <p:cNvSpPr txBox="1"/>
          <p:nvPr/>
        </p:nvSpPr>
        <p:spPr>
          <a:xfrm>
            <a:off x="6930533" y="5058086"/>
            <a:ext cx="470718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Above: still from </a:t>
            </a:r>
            <a:r>
              <a:rPr lang="en-US" sz="1600" i="1" dirty="0">
                <a:latin typeface="Times New Roman" panose="02020603050405020304" pitchFamily="18" charset="0"/>
                <a:cs typeface="Times New Roman" panose="02020603050405020304" pitchFamily="18" charset="0"/>
              </a:rPr>
              <a:t>The Light of Asia </a:t>
            </a:r>
            <a:r>
              <a:rPr lang="en-US" sz="1600" dirty="0">
                <a:latin typeface="Times New Roman" panose="02020603050405020304" pitchFamily="18" charset="0"/>
                <a:cs typeface="Times New Roman" panose="02020603050405020304" pitchFamily="18" charset="0"/>
              </a:rPr>
              <a:t>(1925), the film based on Edwin Arnold’s 1879 poem of the same name, depicting the Buddha preaching.</a:t>
            </a:r>
          </a:p>
        </p:txBody>
      </p:sp>
      <p:sp>
        <p:nvSpPr>
          <p:cNvPr id="11" name="TextBox 10">
            <a:extLst>
              <a:ext uri="{FF2B5EF4-FFF2-40B4-BE49-F238E27FC236}">
                <a16:creationId xmlns:a16="http://schemas.microsoft.com/office/drawing/2014/main" id="{A5BE3E27-6D81-954B-88E0-99B5BA7CA38B}"/>
              </a:ext>
            </a:extLst>
          </p:cNvPr>
          <p:cNvSpPr txBox="1"/>
          <p:nvPr/>
        </p:nvSpPr>
        <p:spPr>
          <a:xfrm>
            <a:off x="554287" y="1568214"/>
            <a:ext cx="5986662" cy="2523768"/>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‘So what do we actually know about the [historical] Buddha? It is fair to say that he was born, he lived, and he died. The rest remains lost in the mists of myth and legend…’</a:t>
            </a:r>
          </a:p>
          <a:p>
            <a:pPr algn="just"/>
            <a:endParaRPr lang="en-US" sz="800" dirty="0">
              <a:latin typeface="Times New Roman" panose="02020603050405020304" pitchFamily="18" charset="0"/>
              <a:cs typeface="Times New Roman" panose="02020603050405020304" pitchFamily="18" charset="0"/>
            </a:endParaRPr>
          </a:p>
          <a:p>
            <a:pPr algn="r"/>
            <a:r>
              <a:rPr lang="en-US" sz="2000" dirty="0">
                <a:latin typeface="Times New Roman" panose="02020603050405020304" pitchFamily="18" charset="0"/>
                <a:cs typeface="Times New Roman" panose="02020603050405020304" pitchFamily="18" charset="0"/>
              </a:rPr>
              <a:t>Bernard Faure, 2009</a:t>
            </a:r>
            <a:r>
              <a:rPr lang="en-US" sz="2000" i="1" dirty="0">
                <a:latin typeface="Times New Roman" panose="02020603050405020304" pitchFamily="18" charset="0"/>
                <a:cs typeface="Times New Roman" panose="02020603050405020304" pitchFamily="18" charset="0"/>
              </a:rPr>
              <a:t>. Unmasking Buddhism</a:t>
            </a:r>
            <a:r>
              <a:rPr lang="en-US" sz="2000" dirty="0">
                <a:latin typeface="Times New Roman" panose="02020603050405020304" pitchFamily="18" charset="0"/>
                <a:cs typeface="Times New Roman" panose="02020603050405020304" pitchFamily="18" charset="0"/>
              </a:rPr>
              <a:t>,  p.12.</a:t>
            </a:r>
          </a:p>
        </p:txBody>
      </p:sp>
      <p:pic>
        <p:nvPicPr>
          <p:cNvPr id="10" name="Picture 9" descr="A group of people standing in the grass&#10;&#10;Description automatically generated">
            <a:extLst>
              <a:ext uri="{FF2B5EF4-FFF2-40B4-BE49-F238E27FC236}">
                <a16:creationId xmlns:a16="http://schemas.microsoft.com/office/drawing/2014/main" id="{4C9079DB-89BC-BF44-A3E5-FE06FAE742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4472" y="1568214"/>
            <a:ext cx="4643241" cy="3489872"/>
          </a:xfrm>
          <a:prstGeom prst="rect">
            <a:avLst/>
          </a:prstGeom>
        </p:spPr>
      </p:pic>
      <p:sp>
        <p:nvSpPr>
          <p:cNvPr id="7" name="TextBox 6">
            <a:extLst>
              <a:ext uri="{FF2B5EF4-FFF2-40B4-BE49-F238E27FC236}">
                <a16:creationId xmlns:a16="http://schemas.microsoft.com/office/drawing/2014/main" id="{CC8A6A77-A181-924B-90A3-86F5AC9BF4C2}"/>
              </a:ext>
            </a:extLst>
          </p:cNvPr>
          <p:cNvSpPr txBox="1"/>
          <p:nvPr/>
        </p:nvSpPr>
        <p:spPr>
          <a:xfrm>
            <a:off x="401339" y="337107"/>
            <a:ext cx="10940715"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Buddha as a historical figure?</a:t>
            </a:r>
          </a:p>
        </p:txBody>
      </p:sp>
      <p:sp>
        <p:nvSpPr>
          <p:cNvPr id="9" name="TextBox 8">
            <a:extLst>
              <a:ext uri="{FF2B5EF4-FFF2-40B4-BE49-F238E27FC236}">
                <a16:creationId xmlns:a16="http://schemas.microsoft.com/office/drawing/2014/main" id="{51514C8B-F3F0-A34C-97B3-AE1D28E15469}"/>
              </a:ext>
            </a:extLst>
          </p:cNvPr>
          <p:cNvSpPr txBox="1"/>
          <p:nvPr/>
        </p:nvSpPr>
        <p:spPr>
          <a:xfrm>
            <a:off x="554287" y="4522870"/>
            <a:ext cx="6140427" cy="1292662"/>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Our sources for the life-story:</a:t>
            </a:r>
          </a:p>
          <a:p>
            <a:pPr algn="just"/>
            <a:r>
              <a:rPr lang="en-US" sz="2600" dirty="0">
                <a:latin typeface="Times New Roman" panose="02020603050405020304" pitchFamily="18" charset="0"/>
                <a:cs typeface="Times New Roman" panose="02020603050405020304" pitchFamily="18" charset="0"/>
              </a:rPr>
              <a:t>	Texts, art, pilgrimage sites</a:t>
            </a:r>
          </a:p>
          <a:p>
            <a:pPr algn="just"/>
            <a:r>
              <a:rPr lang="en-US" sz="2600" dirty="0">
                <a:latin typeface="Times New Roman" panose="02020603050405020304" pitchFamily="18" charset="0"/>
                <a:cs typeface="Times New Roman" panose="02020603050405020304" pitchFamily="18" charset="0"/>
              </a:rPr>
              <a:t>	Literature, hagiography or biography?</a:t>
            </a:r>
          </a:p>
        </p:txBody>
      </p:sp>
    </p:spTree>
    <p:extLst>
      <p:ext uri="{BB962C8B-B14F-4D97-AF65-F5344CB8AC3E}">
        <p14:creationId xmlns:p14="http://schemas.microsoft.com/office/powerpoint/2010/main" val="383972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1175A3-23E0-1742-9D34-4F42A8FF682A}"/>
              </a:ext>
            </a:extLst>
          </p:cNvPr>
          <p:cNvSpPr txBox="1"/>
          <p:nvPr/>
        </p:nvSpPr>
        <p:spPr>
          <a:xfrm>
            <a:off x="401339" y="337107"/>
            <a:ext cx="10940715"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Buddha’s birth: an example</a:t>
            </a:r>
          </a:p>
        </p:txBody>
      </p:sp>
      <p:pic>
        <p:nvPicPr>
          <p:cNvPr id="3" name="Picture 2">
            <a:extLst>
              <a:ext uri="{FF2B5EF4-FFF2-40B4-BE49-F238E27FC236}">
                <a16:creationId xmlns:a16="http://schemas.microsoft.com/office/drawing/2014/main" id="{2830130F-70DC-2246-A2E3-3D81C1E373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786" y="1340757"/>
            <a:ext cx="6273800" cy="4699000"/>
          </a:xfrm>
          <a:prstGeom prst="rect">
            <a:avLst/>
          </a:prstGeom>
        </p:spPr>
      </p:pic>
      <p:sp>
        <p:nvSpPr>
          <p:cNvPr id="4" name="TextBox 3">
            <a:extLst>
              <a:ext uri="{FF2B5EF4-FFF2-40B4-BE49-F238E27FC236}">
                <a16:creationId xmlns:a16="http://schemas.microsoft.com/office/drawing/2014/main" id="{30468016-19F1-9B4C-AFDB-7FFD835D6D20}"/>
              </a:ext>
            </a:extLst>
          </p:cNvPr>
          <p:cNvSpPr txBox="1"/>
          <p:nvPr/>
        </p:nvSpPr>
        <p:spPr>
          <a:xfrm>
            <a:off x="537940" y="6073911"/>
            <a:ext cx="641349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Temple mural of Buddha’s birth: Wat </a:t>
            </a:r>
            <a:r>
              <a:rPr lang="en-US" sz="1600" dirty="0" err="1">
                <a:latin typeface="Times New Roman" panose="02020603050405020304" pitchFamily="18" charset="0"/>
                <a:cs typeface="Times New Roman" panose="02020603050405020304" pitchFamily="18" charset="0"/>
              </a:rPr>
              <a:t>Pratu</a:t>
            </a:r>
            <a:r>
              <a:rPr lang="en-US" sz="1600" dirty="0">
                <a:latin typeface="Times New Roman" panose="02020603050405020304" pitchFamily="18" charset="0"/>
                <a:cs typeface="Times New Roman" panose="02020603050405020304" pitchFamily="18" charset="0"/>
              </a:rPr>
              <a:t> San, </a:t>
            </a:r>
            <a:r>
              <a:rPr lang="en-US" sz="1600" dirty="0" err="1">
                <a:latin typeface="Times New Roman" panose="02020603050405020304" pitchFamily="18" charset="0"/>
                <a:cs typeface="Times New Roman" panose="02020603050405020304" pitchFamily="18" charset="0"/>
              </a:rPr>
              <a:t>Suphanburi</a:t>
            </a:r>
            <a:r>
              <a:rPr lang="en-US" sz="1600" dirty="0">
                <a:latin typeface="Times New Roman" panose="02020603050405020304" pitchFamily="18" charset="0"/>
                <a:cs typeface="Times New Roman" panose="02020603050405020304" pitchFamily="18" charset="0"/>
              </a:rPr>
              <a:t>, Thailand</a:t>
            </a:r>
          </a:p>
        </p:txBody>
      </p:sp>
      <p:sp>
        <p:nvSpPr>
          <p:cNvPr id="14" name="TextBox 13">
            <a:extLst>
              <a:ext uri="{FF2B5EF4-FFF2-40B4-BE49-F238E27FC236}">
                <a16:creationId xmlns:a16="http://schemas.microsoft.com/office/drawing/2014/main" id="{01945A39-D222-6F43-AA4A-28CD7BD1214E}"/>
              </a:ext>
            </a:extLst>
          </p:cNvPr>
          <p:cNvSpPr txBox="1"/>
          <p:nvPr/>
        </p:nvSpPr>
        <p:spPr>
          <a:xfrm>
            <a:off x="7123239" y="1319469"/>
            <a:ext cx="4594144" cy="5078313"/>
          </a:xfrm>
          <a:prstGeom prst="rect">
            <a:avLst/>
          </a:prstGeom>
          <a:noFill/>
        </p:spPr>
        <p:txBody>
          <a:bodyPr wrap="square" rtlCol="0">
            <a:spAutoFit/>
          </a:bodyPr>
          <a:lstStyle/>
          <a:p>
            <a:pPr algn="just"/>
            <a:endParaRPr lang="en-US" sz="20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Pilgrimage site: </a:t>
            </a:r>
            <a:r>
              <a:rPr lang="en-US" sz="2800" dirty="0" err="1">
                <a:latin typeface="Times New Roman" panose="02020603050405020304" pitchFamily="18" charset="0"/>
                <a:cs typeface="Times New Roman" panose="02020603050405020304" pitchFamily="18" charset="0"/>
              </a:rPr>
              <a:t>Lumbinī</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Miracles</a:t>
            </a:r>
          </a:p>
          <a:p>
            <a:pPr algn="just"/>
            <a:r>
              <a:rPr lang="en-US" sz="2800" dirty="0">
                <a:latin typeface="Times New Roman" panose="02020603050405020304" pitchFamily="18" charset="0"/>
                <a:cs typeface="Times New Roman" panose="02020603050405020304" pitchFamily="18" charset="0"/>
              </a:rPr>
              <a:t>Gods</a:t>
            </a:r>
          </a:p>
          <a:p>
            <a:pPr algn="just"/>
            <a:r>
              <a:rPr lang="en-US" sz="2800" dirty="0">
                <a:latin typeface="Times New Roman" panose="02020603050405020304" pitchFamily="18" charset="0"/>
                <a:cs typeface="Times New Roman" panose="02020603050405020304" pitchFamily="18" charset="0"/>
              </a:rPr>
              <a:t>Purity</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Back-story</a:t>
            </a:r>
          </a:p>
          <a:p>
            <a:pPr algn="just"/>
            <a:r>
              <a:rPr lang="en-US" sz="2800" dirty="0">
                <a:latin typeface="Times New Roman" panose="02020603050405020304" pitchFamily="18" charset="0"/>
                <a:cs typeface="Times New Roman" panose="02020603050405020304" pitchFamily="18" charset="0"/>
              </a:rPr>
              <a:t>Communal story</a:t>
            </a:r>
            <a:endParaRPr lang="en-US" sz="32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Birth as cosmic event</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16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283963-2309-AA45-8D71-C6259FE14950}"/>
              </a:ext>
            </a:extLst>
          </p:cNvPr>
          <p:cNvSpPr txBox="1"/>
          <p:nvPr/>
        </p:nvSpPr>
        <p:spPr>
          <a:xfrm>
            <a:off x="537275" y="1010245"/>
            <a:ext cx="4366926" cy="5847755"/>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Then, from </a:t>
            </a:r>
            <a:r>
              <a:rPr lang="en-US" sz="2200" dirty="0" err="1">
                <a:latin typeface="Times New Roman" panose="02020603050405020304" pitchFamily="18" charset="0"/>
                <a:cs typeface="Times New Roman" panose="02020603050405020304" pitchFamily="18" charset="0"/>
              </a:rPr>
              <a:t>Chāndaka’s</a:t>
            </a:r>
            <a:r>
              <a:rPr lang="en-US" sz="2200" dirty="0">
                <a:latin typeface="Times New Roman" panose="02020603050405020304" pitchFamily="18" charset="0"/>
                <a:cs typeface="Times New Roman" panose="02020603050405020304" pitchFamily="18" charset="0"/>
              </a:rPr>
              <a:t> hand the resolute prince</a:t>
            </a:r>
          </a:p>
          <a:p>
            <a:pPr algn="just"/>
            <a:r>
              <a:rPr lang="en-US" sz="2200" dirty="0">
                <a:latin typeface="Times New Roman" panose="02020603050405020304" pitchFamily="18" charset="0"/>
                <a:cs typeface="Times New Roman" panose="02020603050405020304" pitchFamily="18" charset="0"/>
              </a:rPr>
              <a:t>Took the sword with the hilt inlaid with gems;</a:t>
            </a:r>
          </a:p>
          <a:p>
            <a:pPr algn="just"/>
            <a:r>
              <a:rPr lang="en-US" sz="2200" dirty="0">
                <a:latin typeface="Times New Roman" panose="02020603050405020304" pitchFamily="18" charset="0"/>
                <a:cs typeface="Times New Roman" panose="02020603050405020304" pitchFamily="18" charset="0"/>
              </a:rPr>
              <a:t>He then drew out the sword from its scabbard,</a:t>
            </a:r>
          </a:p>
          <a:p>
            <a:pPr algn="just"/>
            <a:r>
              <a:rPr lang="en-US" sz="2200" dirty="0">
                <a:latin typeface="Times New Roman" panose="02020603050405020304" pitchFamily="18" charset="0"/>
                <a:cs typeface="Times New Roman" panose="02020603050405020304" pitchFamily="18" charset="0"/>
              </a:rPr>
              <a:t>With its blade streaked with gold,</a:t>
            </a:r>
          </a:p>
          <a:p>
            <a:pPr algn="just"/>
            <a:r>
              <a:rPr lang="en-US" sz="2200" dirty="0">
                <a:latin typeface="Times New Roman" panose="02020603050405020304" pitchFamily="18" charset="0"/>
                <a:cs typeface="Times New Roman" panose="02020603050405020304" pitchFamily="18" charset="0"/>
              </a:rPr>
              <a:t>Like a snake from its hole.</a:t>
            </a:r>
          </a:p>
          <a:p>
            <a:pPr algn="just"/>
            <a:endParaRPr lang="en-US" sz="10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Unsheathing the sword, dark as a lotus petal,</a:t>
            </a:r>
          </a:p>
          <a:p>
            <a:pPr algn="just"/>
            <a:r>
              <a:rPr lang="en-US" sz="2200" dirty="0">
                <a:latin typeface="Times New Roman" panose="02020603050405020304" pitchFamily="18" charset="0"/>
                <a:cs typeface="Times New Roman" panose="02020603050405020304" pitchFamily="18" charset="0"/>
              </a:rPr>
              <a:t>He cut his ornate head-dress along with the hair,</a:t>
            </a:r>
          </a:p>
          <a:p>
            <a:pPr algn="just"/>
            <a:r>
              <a:rPr lang="en-US" sz="2200" dirty="0">
                <a:latin typeface="Times New Roman" panose="02020603050405020304" pitchFamily="18" charset="0"/>
                <a:cs typeface="Times New Roman" panose="02020603050405020304" pitchFamily="18" charset="0"/>
              </a:rPr>
              <a:t>And threw it in the air, the cloth trailing behind – </a:t>
            </a:r>
          </a:p>
          <a:p>
            <a:pPr algn="just"/>
            <a:r>
              <a:rPr lang="en-US" sz="2200" dirty="0">
                <a:latin typeface="Times New Roman" panose="02020603050405020304" pitchFamily="18" charset="0"/>
                <a:cs typeface="Times New Roman" panose="02020603050405020304" pitchFamily="18" charset="0"/>
              </a:rPr>
              <a:t>It seemed he was throwing a swan into a lake.</a:t>
            </a:r>
          </a:p>
        </p:txBody>
      </p:sp>
      <p:pic>
        <p:nvPicPr>
          <p:cNvPr id="3" name="Picture 2">
            <a:extLst>
              <a:ext uri="{FF2B5EF4-FFF2-40B4-BE49-F238E27FC236}">
                <a16:creationId xmlns:a16="http://schemas.microsoft.com/office/drawing/2014/main" id="{5211D5A8-BDB7-CC48-9F0B-45CACAAE8356}"/>
              </a:ext>
            </a:extLst>
          </p:cNvPr>
          <p:cNvPicPr>
            <a:picLocks noChangeAspect="1"/>
          </p:cNvPicPr>
          <p:nvPr/>
        </p:nvPicPr>
        <p:blipFill>
          <a:blip r:embed="rId4"/>
          <a:stretch>
            <a:fillRect/>
          </a:stretch>
        </p:blipFill>
        <p:spPr>
          <a:xfrm>
            <a:off x="5071922" y="1086624"/>
            <a:ext cx="6582803" cy="3477707"/>
          </a:xfrm>
          <a:prstGeom prst="rect">
            <a:avLst/>
          </a:prstGeom>
        </p:spPr>
      </p:pic>
      <p:sp>
        <p:nvSpPr>
          <p:cNvPr id="9" name="TextBox 8">
            <a:extLst>
              <a:ext uri="{FF2B5EF4-FFF2-40B4-BE49-F238E27FC236}">
                <a16:creationId xmlns:a16="http://schemas.microsoft.com/office/drawing/2014/main" id="{0E0BC1A1-32D4-1C4F-9A7D-037926C49F40}"/>
              </a:ext>
            </a:extLst>
          </p:cNvPr>
          <p:cNvSpPr txBox="1"/>
          <p:nvPr/>
        </p:nvSpPr>
        <p:spPr>
          <a:xfrm>
            <a:off x="5071922" y="4684951"/>
            <a:ext cx="4929328" cy="1785104"/>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As it was thrown up, heavenly beings caught it</a:t>
            </a:r>
          </a:p>
          <a:p>
            <a:pPr algn="just"/>
            <a:r>
              <a:rPr lang="en-US" sz="2200" dirty="0">
                <a:latin typeface="Times New Roman" panose="02020603050405020304" pitchFamily="18" charset="0"/>
                <a:cs typeface="Times New Roman" panose="02020603050405020304" pitchFamily="18" charset="0"/>
              </a:rPr>
              <a:t>Out of reverence so they may worship it;</a:t>
            </a:r>
          </a:p>
          <a:p>
            <a:pPr algn="just"/>
            <a:r>
              <a:rPr lang="en-US" sz="2200" dirty="0">
                <a:latin typeface="Times New Roman" panose="02020603050405020304" pitchFamily="18" charset="0"/>
                <a:cs typeface="Times New Roman" panose="02020603050405020304" pitchFamily="18" charset="0"/>
              </a:rPr>
              <a:t>Throngs of gods in heaven paid it homage</a:t>
            </a:r>
          </a:p>
          <a:p>
            <a:pPr algn="just"/>
            <a:r>
              <a:rPr lang="en-US" sz="2200" dirty="0">
                <a:latin typeface="Times New Roman" panose="02020603050405020304" pitchFamily="18" charset="0"/>
                <a:cs typeface="Times New Roman" panose="02020603050405020304" pitchFamily="18" charset="0"/>
              </a:rPr>
              <a:t>With divine honors according to rule.</a:t>
            </a:r>
          </a:p>
        </p:txBody>
      </p:sp>
      <p:sp>
        <p:nvSpPr>
          <p:cNvPr id="10" name="TextBox 9">
            <a:extLst>
              <a:ext uri="{FF2B5EF4-FFF2-40B4-BE49-F238E27FC236}">
                <a16:creationId xmlns:a16="http://schemas.microsoft.com/office/drawing/2014/main" id="{5B008C88-A2B5-694C-AAEA-61A79968D63E}"/>
              </a:ext>
            </a:extLst>
          </p:cNvPr>
          <p:cNvSpPr txBox="1"/>
          <p:nvPr/>
        </p:nvSpPr>
        <p:spPr>
          <a:xfrm>
            <a:off x="10001250" y="4608939"/>
            <a:ext cx="1653475" cy="1938992"/>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Verses from the </a:t>
            </a:r>
            <a:r>
              <a:rPr lang="en-US" i="1" dirty="0" err="1">
                <a:latin typeface="Times New Roman" panose="02020603050405020304" pitchFamily="18" charset="0"/>
                <a:cs typeface="Times New Roman" panose="02020603050405020304" pitchFamily="18" charset="0"/>
              </a:rPr>
              <a:t>Buddhacarita</a:t>
            </a:r>
            <a:r>
              <a:rPr lang="en-US" dirty="0">
                <a:latin typeface="Times New Roman" panose="02020603050405020304" pitchFamily="18" charset="0"/>
                <a:cs typeface="Times New Roman" panose="02020603050405020304" pitchFamily="18" charset="0"/>
              </a:rPr>
              <a:t>, vv.6.56–58.</a:t>
            </a:r>
          </a:p>
          <a:p>
            <a:pPr algn="just"/>
            <a:endParaRPr lang="en-US" sz="12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Image copyright British Library.</a:t>
            </a:r>
          </a:p>
        </p:txBody>
      </p:sp>
      <p:sp>
        <p:nvSpPr>
          <p:cNvPr id="7" name="TextBox 6">
            <a:extLst>
              <a:ext uri="{FF2B5EF4-FFF2-40B4-BE49-F238E27FC236}">
                <a16:creationId xmlns:a16="http://schemas.microsoft.com/office/drawing/2014/main" id="{93C03FCC-3485-F747-AC25-F7D66884749F}"/>
              </a:ext>
            </a:extLst>
          </p:cNvPr>
          <p:cNvSpPr txBox="1"/>
          <p:nvPr/>
        </p:nvSpPr>
        <p:spPr>
          <a:xfrm>
            <a:off x="415159" y="165785"/>
            <a:ext cx="11361681"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Buddha as royalty</a:t>
            </a:r>
          </a:p>
        </p:txBody>
      </p:sp>
    </p:spTree>
    <p:extLst>
      <p:ext uri="{BB962C8B-B14F-4D97-AF65-F5344CB8AC3E}">
        <p14:creationId xmlns:p14="http://schemas.microsoft.com/office/powerpoint/2010/main" val="100416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DB162C-9336-9941-A6BA-EDFAE99597F7}"/>
              </a:ext>
            </a:extLst>
          </p:cNvPr>
          <p:cNvSpPr txBox="1"/>
          <p:nvPr/>
        </p:nvSpPr>
        <p:spPr>
          <a:xfrm>
            <a:off x="561474" y="1455432"/>
            <a:ext cx="10940715" cy="53245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Buddha is approached by a religious mendicant, named </a:t>
            </a:r>
            <a:r>
              <a:rPr lang="en-US" sz="2000" dirty="0" err="1">
                <a:latin typeface="Times New Roman" panose="02020603050405020304" pitchFamily="18" charset="0"/>
                <a:cs typeface="Times New Roman" panose="02020603050405020304" pitchFamily="18" charset="0"/>
              </a:rPr>
              <a:t>Doṇa</a:t>
            </a:r>
            <a:r>
              <a:rPr lang="en-US" sz="2000" dirty="0">
                <a:latin typeface="Times New Roman" panose="02020603050405020304" pitchFamily="18" charset="0"/>
                <a:cs typeface="Times New Roman" panose="02020603050405020304" pitchFamily="18" charset="0"/>
              </a:rPr>
              <a:t> (whom the Buddha respectfully addresses as ‘brahmin’), who asks the Buddha what the Buddha will be in his next existence…]</a:t>
            </a:r>
          </a:p>
          <a:p>
            <a:pPr algn="just"/>
            <a:endParaRPr lang="en-US" sz="1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Will you be a deity?</a:t>
            </a:r>
          </a:p>
          <a:p>
            <a:pPr algn="just"/>
            <a:r>
              <a:rPr lang="en-US" sz="2000" dirty="0">
                <a:latin typeface="Times New Roman" panose="02020603050405020304" pitchFamily="18" charset="0"/>
                <a:cs typeface="Times New Roman" panose="02020603050405020304" pitchFamily="18" charset="0"/>
              </a:rPr>
              <a:t>	(the Buddha says:) No, brahmin, I will not.</a:t>
            </a:r>
          </a:p>
          <a:p>
            <a:pPr algn="just"/>
            <a:r>
              <a:rPr lang="en-US" sz="2000" dirty="0">
                <a:latin typeface="Times New Roman" panose="02020603050405020304" pitchFamily="18" charset="0"/>
                <a:cs typeface="Times New Roman" panose="02020603050405020304" pitchFamily="18" charset="0"/>
              </a:rPr>
              <a:t>Will you be a ‘celestial spirit’?</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Will you be a ‘worldly spirit’?</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Will you be a human being?</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Buddha eventually concludes…]</a:t>
            </a:r>
          </a:p>
          <a:p>
            <a:pPr algn="just"/>
            <a:r>
              <a:rPr lang="en-US" sz="2000" dirty="0">
                <a:latin typeface="Times New Roman" panose="02020603050405020304" pitchFamily="18" charset="0"/>
                <a:cs typeface="Times New Roman" panose="02020603050405020304" pitchFamily="18" charset="0"/>
              </a:rPr>
              <a:t>The [mental] contaminations by which I would go to the state of a deity, or celestial spirit in the sky, or to the state of a worldly spirit or human – those have I destroyed, ruined, removed their roots.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Like a lotus, rising up, untainted by water, untainted by the world; I, brahmin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am awoken (Buddha).</a:t>
            </a:r>
          </a:p>
        </p:txBody>
      </p:sp>
      <p:pic>
        <p:nvPicPr>
          <p:cNvPr id="2" name="Picture 1">
            <a:extLst>
              <a:ext uri="{FF2B5EF4-FFF2-40B4-BE49-F238E27FC236}">
                <a16:creationId xmlns:a16="http://schemas.microsoft.com/office/drawing/2014/main" id="{FDB014E4-9065-5542-8493-F7CA9217FB7D}"/>
              </a:ext>
            </a:extLst>
          </p:cNvPr>
          <p:cNvPicPr>
            <a:picLocks noChangeAspect="1"/>
          </p:cNvPicPr>
          <p:nvPr/>
        </p:nvPicPr>
        <p:blipFill>
          <a:blip r:embed="rId4"/>
          <a:stretch>
            <a:fillRect/>
          </a:stretch>
        </p:blipFill>
        <p:spPr>
          <a:xfrm>
            <a:off x="6721642" y="2277617"/>
            <a:ext cx="4780547" cy="2993533"/>
          </a:xfrm>
          <a:prstGeom prst="rect">
            <a:avLst/>
          </a:prstGeom>
        </p:spPr>
      </p:pic>
      <p:sp>
        <p:nvSpPr>
          <p:cNvPr id="3" name="TextBox 2">
            <a:extLst>
              <a:ext uri="{FF2B5EF4-FFF2-40B4-BE49-F238E27FC236}">
                <a16:creationId xmlns:a16="http://schemas.microsoft.com/office/drawing/2014/main" id="{4F5B168D-E006-B348-9F46-74D97C1175B3}"/>
              </a:ext>
            </a:extLst>
          </p:cNvPr>
          <p:cNvSpPr txBox="1"/>
          <p:nvPr/>
        </p:nvSpPr>
        <p:spPr>
          <a:xfrm>
            <a:off x="8616996" y="5279457"/>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a:t>
            </a:r>
          </a:p>
        </p:txBody>
      </p:sp>
      <p:sp>
        <p:nvSpPr>
          <p:cNvPr id="5" name="TextBox 4">
            <a:extLst>
              <a:ext uri="{FF2B5EF4-FFF2-40B4-BE49-F238E27FC236}">
                <a16:creationId xmlns:a16="http://schemas.microsoft.com/office/drawing/2014/main" id="{03CE28C2-C16D-5F49-BB70-DE6E23D15731}"/>
              </a:ext>
            </a:extLst>
          </p:cNvPr>
          <p:cNvSpPr txBox="1"/>
          <p:nvPr/>
        </p:nvSpPr>
        <p:spPr>
          <a:xfrm>
            <a:off x="368969" y="203662"/>
            <a:ext cx="11341769" cy="1200329"/>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The Buddha as more-than-human</a:t>
            </a:r>
          </a:p>
          <a:p>
            <a:r>
              <a:rPr lang="en-US" sz="2800" dirty="0">
                <a:latin typeface="Times New Roman" panose="02020603050405020304" pitchFamily="18" charset="0"/>
                <a:cs typeface="Times New Roman" panose="02020603050405020304" pitchFamily="18" charset="0"/>
              </a:rPr>
              <a:t>A passage from the </a:t>
            </a:r>
            <a:r>
              <a:rPr lang="en-US" sz="2800" i="1" dirty="0" err="1">
                <a:latin typeface="Times New Roman" panose="02020603050405020304" pitchFamily="18" charset="0"/>
                <a:cs typeface="Times New Roman" panose="02020603050405020304" pitchFamily="18" charset="0"/>
              </a:rPr>
              <a:t>Doṇa</a:t>
            </a:r>
            <a:r>
              <a:rPr lang="en-US" sz="2800" i="1" dirty="0">
                <a:latin typeface="Times New Roman" panose="02020603050405020304" pitchFamily="18" charset="0"/>
                <a:cs typeface="Times New Roman" panose="02020603050405020304" pitchFamily="18" charset="0"/>
              </a:rPr>
              <a:t> Sutta</a:t>
            </a:r>
            <a:r>
              <a:rPr lang="en-US" sz="2800" dirty="0">
                <a:latin typeface="Times New Roman" panose="02020603050405020304" pitchFamily="18" charset="0"/>
                <a:cs typeface="Times New Roman" panose="02020603050405020304" pitchFamily="18" charset="0"/>
              </a:rPr>
              <a:t> (of the Pāli Canon)</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556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3211</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Gandhari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Dani Redhead</cp:lastModifiedBy>
  <cp:revision>8</cp:revision>
  <cp:lastPrinted>2022-01-31T14:38:04Z</cp:lastPrinted>
  <dcterms:created xsi:type="dcterms:W3CDTF">2022-01-26T14:01:17Z</dcterms:created>
  <dcterms:modified xsi:type="dcterms:W3CDTF">2022-02-08T07:14:39Z</dcterms:modified>
</cp:coreProperties>
</file>