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415" r:id="rId2"/>
    <p:sldId id="263" r:id="rId3"/>
    <p:sldId id="292" r:id="rId4"/>
    <p:sldId id="428" r:id="rId5"/>
    <p:sldId id="436" r:id="rId6"/>
    <p:sldId id="429" r:id="rId7"/>
    <p:sldId id="435" r:id="rId8"/>
    <p:sldId id="437" r:id="rId9"/>
    <p:sldId id="432" r:id="rId10"/>
    <p:sldId id="433" r:id="rId11"/>
    <p:sldId id="43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019"/>
  </p:normalViewPr>
  <p:slideViewPr>
    <p:cSldViewPr snapToGrid="0" snapToObjects="1">
      <p:cViewPr varScale="1">
        <p:scale>
          <a:sx n="94" d="100"/>
          <a:sy n="94"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FDF8D2-5521-1E43-B926-BE703E9A7A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A52F07-D409-444F-B2A9-C83022505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986BDD-9BE3-2747-B099-73B358A4A208}" type="datetimeFigureOut">
              <a:rPr lang="en-US" smtClean="0"/>
              <a:t>2/22/2022</a:t>
            </a:fld>
            <a:endParaRPr lang="en-US"/>
          </a:p>
        </p:txBody>
      </p:sp>
      <p:sp>
        <p:nvSpPr>
          <p:cNvPr id="4" name="Footer Placeholder 3">
            <a:extLst>
              <a:ext uri="{FF2B5EF4-FFF2-40B4-BE49-F238E27FC236}">
                <a16:creationId xmlns:a16="http://schemas.microsoft.com/office/drawing/2014/main" id="{DA5EF057-AF9D-1149-A085-0D084036E3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6D810F-32EC-5743-BFCF-3712068D93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2C1525-11E4-EC4A-B1BD-BA06DA09F836}" type="slidenum">
              <a:rPr lang="en-US" smtClean="0"/>
              <a:t>‹#›</a:t>
            </a:fld>
            <a:endParaRPr lang="en-US"/>
          </a:p>
        </p:txBody>
      </p:sp>
    </p:spTree>
    <p:extLst>
      <p:ext uri="{BB962C8B-B14F-4D97-AF65-F5344CB8AC3E}">
        <p14:creationId xmlns:p14="http://schemas.microsoft.com/office/powerpoint/2010/main" val="2221070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69909-A9D5-9A42-B1A5-9FF9BE3932BC}"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47E10-FE27-CE46-8BC5-7778FB1002DC}" type="slidenum">
              <a:rPr lang="en-US" smtClean="0"/>
              <a:t>‹#›</a:t>
            </a:fld>
            <a:endParaRPr lang="en-US"/>
          </a:p>
        </p:txBody>
      </p:sp>
    </p:spTree>
    <p:extLst>
      <p:ext uri="{BB962C8B-B14F-4D97-AF65-F5344CB8AC3E}">
        <p14:creationId xmlns:p14="http://schemas.microsoft.com/office/powerpoint/2010/main" val="3475312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47E10-FE27-CE46-8BC5-7778FB1002DC}" type="slidenum">
              <a:rPr lang="en-US" smtClean="0"/>
              <a:t>1</a:t>
            </a:fld>
            <a:endParaRPr lang="en-US"/>
          </a:p>
        </p:txBody>
      </p:sp>
    </p:spTree>
    <p:extLst>
      <p:ext uri="{BB962C8B-B14F-4D97-AF65-F5344CB8AC3E}">
        <p14:creationId xmlns:p14="http://schemas.microsoft.com/office/powerpoint/2010/main" val="15896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You can see the full fourteen precepts here https://</a:t>
            </a:r>
            <a:r>
              <a:rPr lang="en-US" dirty="0" err="1">
                <a:latin typeface="Times New Roman" panose="02020603050405020304" pitchFamily="18" charset="0"/>
                <a:cs typeface="Times New Roman" panose="02020603050405020304" pitchFamily="18" charset="0"/>
              </a:rPr>
              <a:t>www.lionsroar.com</a:t>
            </a:r>
            <a:r>
              <a:rPr lang="en-US" dirty="0">
                <a:latin typeface="Times New Roman" panose="02020603050405020304" pitchFamily="18" charset="0"/>
                <a:cs typeface="Times New Roman" panose="02020603050405020304" pitchFamily="18" charset="0"/>
              </a:rPr>
              <a:t>/the-fourteen-precepts-of-engaged-</a:t>
            </a:r>
            <a:r>
              <a:rPr lang="en-US" dirty="0" err="1">
                <a:latin typeface="Times New Roman" panose="02020603050405020304" pitchFamily="18" charset="0"/>
                <a:cs typeface="Times New Roman" panose="02020603050405020304" pitchFamily="18" charset="0"/>
              </a:rPr>
              <a:t>buddhism</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More on the Community of Interbeing and its social activism approach to practice can be found here https://</a:t>
            </a:r>
            <a:r>
              <a:rPr lang="en-US" dirty="0" err="1">
                <a:latin typeface="Times New Roman" panose="02020603050405020304" pitchFamily="18" charset="0"/>
                <a:cs typeface="Times New Roman" panose="02020603050405020304" pitchFamily="18" charset="0"/>
              </a:rPr>
              <a:t>plumvillage.uk</a:t>
            </a:r>
            <a:r>
              <a:rPr lang="en-US" dirty="0">
                <a:latin typeface="Times New Roman" panose="02020603050405020304" pitchFamily="18"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10</a:t>
            </a:fld>
            <a:endParaRPr lang="en-US"/>
          </a:p>
        </p:txBody>
      </p:sp>
    </p:spTree>
    <p:extLst>
      <p:ext uri="{BB962C8B-B14F-4D97-AF65-F5344CB8AC3E}">
        <p14:creationId xmlns:p14="http://schemas.microsoft.com/office/powerpoint/2010/main" val="147355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a relief from </a:t>
            </a:r>
            <a:r>
              <a:rPr lang="en-US" dirty="0" err="1">
                <a:latin typeface="Times New Roman" panose="02020603050405020304" pitchFamily="18" charset="0"/>
                <a:cs typeface="Times New Roman" panose="02020603050405020304" pitchFamily="18" charset="0"/>
              </a:rPr>
              <a:t>Amaravatī</a:t>
            </a:r>
            <a:r>
              <a:rPr lang="en-US" dirty="0">
                <a:latin typeface="Times New Roman" panose="02020603050405020304" pitchFamily="18" charset="0"/>
                <a:cs typeface="Times New Roman" panose="02020603050405020304" pitchFamily="18" charset="0"/>
              </a:rPr>
              <a:t>, South India, and perhaps the century before or after the year zero (currently exhibited at the </a:t>
            </a:r>
            <a:r>
              <a:rPr lang="en-US" dirty="0" err="1">
                <a:latin typeface="Times New Roman" panose="02020603050405020304" pitchFamily="18" charset="0"/>
                <a:cs typeface="Times New Roman" panose="02020603050405020304" pitchFamily="18" charset="0"/>
              </a:rPr>
              <a:t>Musée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Guimet</a:t>
            </a:r>
            <a:r>
              <a:rPr lang="en-US" dirty="0">
                <a:latin typeface="Times New Roman" panose="02020603050405020304" pitchFamily="18" charset="0"/>
                <a:cs typeface="Times New Roman" panose="02020603050405020304" pitchFamily="18" charset="0"/>
              </a:rPr>
              <a:t>, Paris – picture by Chris Jones, and can be used for educational purposes). It depicts not the Buddha, but seemingly the Buddhist concept of a </a:t>
            </a:r>
            <a:r>
              <a:rPr lang="en-US" i="1" dirty="0" err="1">
                <a:latin typeface="Times New Roman" panose="02020603050405020304" pitchFamily="18" charset="0"/>
                <a:cs typeface="Times New Roman" panose="02020603050405020304" pitchFamily="18" charset="0"/>
              </a:rPr>
              <a:t>cakravartin</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(Pāli </a:t>
            </a:r>
            <a:r>
              <a:rPr lang="en-US" i="1" dirty="0" err="1">
                <a:latin typeface="Times New Roman" panose="02020603050405020304" pitchFamily="18" charset="0"/>
                <a:cs typeface="Times New Roman" panose="02020603050405020304" pitchFamily="18" charset="0"/>
              </a:rPr>
              <a:t>cakkavatin</a:t>
            </a:r>
            <a:r>
              <a:rPr lang="en-US" i="0" dirty="0">
                <a:latin typeface="Times New Roman" panose="02020603050405020304" pitchFamily="18" charset="0"/>
                <a:cs typeface="Times New Roman" panose="02020603050405020304" pitchFamily="18" charset="0"/>
              </a:rPr>
              <a:t>), literally ‘wheel-turner’, and ideal ruler (sometimes translated loosely as ‘universal emperor’). The idea of a </a:t>
            </a:r>
            <a:r>
              <a:rPr lang="en-US" i="1" dirty="0" err="1">
                <a:latin typeface="Times New Roman" panose="02020603050405020304" pitchFamily="18" charset="0"/>
                <a:cs typeface="Times New Roman" panose="02020603050405020304" pitchFamily="18" charset="0"/>
              </a:rPr>
              <a:t>cakravartin</a:t>
            </a:r>
            <a:r>
              <a:rPr lang="en-US" i="0" dirty="0">
                <a:latin typeface="Times New Roman" panose="02020603050405020304" pitchFamily="18" charset="0"/>
                <a:cs typeface="Times New Roman" panose="02020603050405020304" pitchFamily="18" charset="0"/>
              </a:rPr>
              <a:t> is particularly ancient in Buddhist tradition, and refers to a model ruler who might emerge in the world to complement the ideal teacher who is the Buddha. Various kings and emperors in Buddhist history, in India </a:t>
            </a:r>
            <a:r>
              <a:rPr lang="en-US" i="0">
                <a:latin typeface="Times New Roman" panose="02020603050405020304" pitchFamily="18" charset="0"/>
                <a:cs typeface="Times New Roman" panose="02020603050405020304" pitchFamily="18" charset="0"/>
              </a:rPr>
              <a:t>and elsewhere, </a:t>
            </a:r>
            <a:r>
              <a:rPr lang="en-US" i="0" dirty="0">
                <a:latin typeface="Times New Roman" panose="02020603050405020304" pitchFamily="18" charset="0"/>
                <a:cs typeface="Times New Roman" panose="02020603050405020304" pitchFamily="18" charset="0"/>
              </a:rPr>
              <a:t>have sought to present themselves in this mold.</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Tree>
    <p:extLst>
      <p:ext uri="{BB962C8B-B14F-4D97-AF65-F5344CB8AC3E}">
        <p14:creationId xmlns:p14="http://schemas.microsoft.com/office/powerpoint/2010/main" val="351949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depicts Buddhist monastics from the Empty Cloud monastery in New Jersey, USA setting off on an alms-round. Photo Wikimedia commons, uploaded by Rikku411, CC-BY-SA4.0. This is a routine engagement between monastics (who have, amongst other things, given up earning a living) and lay supporters, who place food in the bowls, and it takes place to this day across all Theravada Buddhist countries. On the one hand, this signifies the importance of monastic disengagement from the world, but on the other hand shows that complete withdrawal is neither possible nor desirable.</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384290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For the full text of the five precepts, and links to discussions of expanded lists of eight and ten, see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ptf</a:t>
            </a:r>
            <a:r>
              <a:rPr lang="en-US" dirty="0">
                <a:latin typeface="Times New Roman" panose="02020603050405020304" pitchFamily="18" charset="0"/>
                <a:cs typeface="Times New Roman" panose="02020603050405020304" pitchFamily="18" charset="0"/>
              </a:rPr>
              <a:t>/dhamma/</a:t>
            </a:r>
            <a:r>
              <a:rPr lang="en-US" dirty="0" err="1">
                <a:latin typeface="Times New Roman" panose="02020603050405020304" pitchFamily="18" charset="0"/>
                <a:cs typeface="Times New Roman" panose="02020603050405020304" pitchFamily="18" charset="0"/>
              </a:rPr>
              <a:t>sila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pancasila.html</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one of the texts that has the Buddha talk about the benefits of friendship see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tipitaka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sn</a:t>
            </a:r>
            <a:r>
              <a:rPr lang="en-US" dirty="0">
                <a:latin typeface="Times New Roman" panose="02020603050405020304" pitchFamily="18" charset="0"/>
                <a:cs typeface="Times New Roman" panose="02020603050405020304" pitchFamily="18" charset="0"/>
              </a:rPr>
              <a:t>/sn45/sn45.002.than.html</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Image: </a:t>
            </a:r>
            <a:r>
              <a:rPr lang="en-US" dirty="0" err="1">
                <a:latin typeface="Times New Roman" panose="02020603050405020304" pitchFamily="18" charset="0"/>
                <a:cs typeface="Times New Roman" panose="02020603050405020304" pitchFamily="18" charset="0"/>
              </a:rPr>
              <a:t>Ānanda</a:t>
            </a:r>
            <a:r>
              <a:rPr lang="en-US" dirty="0">
                <a:latin typeface="Times New Roman" panose="02020603050405020304" pitchFamily="18" charset="0"/>
                <a:cs typeface="Times New Roman" panose="02020603050405020304" pitchFamily="18" charset="0"/>
              </a:rPr>
              <a:t> at the feet of the Buddha. </a:t>
            </a:r>
            <a:r>
              <a:rPr lang="en-US" dirty="0" err="1">
                <a:latin typeface="Times New Roman" panose="02020603050405020304" pitchFamily="18" charset="0"/>
                <a:cs typeface="Times New Roman" panose="02020603050405020304" pitchFamily="18" charset="0"/>
              </a:rPr>
              <a:t>Maha</a:t>
            </a:r>
            <a:r>
              <a:rPr lang="en-US" dirty="0">
                <a:latin typeface="Times New Roman" panose="02020603050405020304" pitchFamily="18" charset="0"/>
                <a:cs typeface="Times New Roman" panose="02020603050405020304" pitchFamily="18" charset="0"/>
              </a:rPr>
              <a:t> Vihara </a:t>
            </a:r>
            <a:r>
              <a:rPr lang="en-US" dirty="0" err="1">
                <a:latin typeface="Times New Roman" panose="02020603050405020304" pitchFamily="18" charset="0"/>
                <a:cs typeface="Times New Roman" panose="02020603050405020304" pitchFamily="18" charset="0"/>
              </a:rPr>
              <a:t>Mojopahit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Trowulan</a:t>
            </a:r>
            <a:r>
              <a:rPr lang="en-US" dirty="0">
                <a:latin typeface="Times New Roman" panose="02020603050405020304" pitchFamily="18" charset="0"/>
                <a:cs typeface="Times New Roman" panose="02020603050405020304" pitchFamily="18" charset="0"/>
              </a:rPr>
              <a:t>, East Java. Photo by </a:t>
            </a:r>
            <a:r>
              <a:rPr lang="en-US" dirty="0" err="1">
                <a:latin typeface="Times New Roman" panose="02020603050405020304" pitchFamily="18" charset="0"/>
                <a:cs typeface="Times New Roman" panose="02020603050405020304" pitchFamily="18" charset="0"/>
              </a:rPr>
              <a:t>Anandajoti</a:t>
            </a:r>
            <a:r>
              <a:rPr lang="en-US" dirty="0">
                <a:latin typeface="Times New Roman" panose="02020603050405020304" pitchFamily="18" charset="0"/>
                <a:cs typeface="Times New Roman" panose="02020603050405020304" pitchFamily="18" charset="0"/>
              </a:rPr>
              <a:t> Bhikkhu CC-BY-2.0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/wiki/File:040_Ananda_worships_Buddha_(25595318747).jpg</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Ānanda</a:t>
            </a:r>
            <a:r>
              <a:rPr lang="en-US" dirty="0">
                <a:latin typeface="Times New Roman" panose="02020603050405020304" pitchFamily="18" charset="0"/>
                <a:cs typeface="Times New Roman" panose="02020603050405020304" pitchFamily="18" charset="0"/>
              </a:rPr>
              <a:t> was the Buddha’s cousin and, after becoming a monk, he was the Buddha’s personal attendant and loyal companion for many years. He is credited with encouraging the Buddha to allow women to ordain, and is traditionally believed to have memorized all the Buddha’s teachings preserved in the sutta texts. In the early Buddhist literature he is sometimes portrayed as being a bit foolish, but good-hearted.</a:t>
            </a:r>
          </a:p>
        </p:txBody>
      </p:sp>
      <p:sp>
        <p:nvSpPr>
          <p:cNvPr id="4" name="Slide Number Placeholder 3"/>
          <p:cNvSpPr>
            <a:spLocks noGrp="1"/>
          </p:cNvSpPr>
          <p:nvPr>
            <p:ph type="sldNum" sz="quarter" idx="5"/>
          </p:nvPr>
        </p:nvSpPr>
        <p:spPr/>
        <p:txBody>
          <a:bodyPr/>
          <a:lstStyle/>
          <a:p>
            <a:fld id="{CF746696-8B64-E940-A2CF-05F6C993981B}" type="slidenum">
              <a:rPr lang="en-US" smtClean="0"/>
              <a:t>3</a:t>
            </a:fld>
            <a:endParaRPr lang="en-US"/>
          </a:p>
        </p:txBody>
      </p:sp>
    </p:spTree>
    <p:extLst>
      <p:ext uri="{BB962C8B-B14F-4D97-AF65-F5344CB8AC3E}">
        <p14:creationId xmlns:p14="http://schemas.microsoft.com/office/powerpoint/2010/main" val="420320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000" dirty="0">
                <a:latin typeface="Times New Roman" panose="02020603050405020304" pitchFamily="18" charset="0"/>
                <a:cs typeface="Times New Roman" panose="02020603050405020304" pitchFamily="18" charset="0"/>
              </a:rPr>
              <a:t>For the story of the goat that is a rebirth of a priest who sacrificed goats see https://</a:t>
            </a:r>
            <a:r>
              <a:rPr lang="en-US" sz="1000" dirty="0" err="1">
                <a:latin typeface="Times New Roman" panose="02020603050405020304" pitchFamily="18" charset="0"/>
                <a:cs typeface="Times New Roman" panose="02020603050405020304" pitchFamily="18" charset="0"/>
              </a:rPr>
              <a:t>blogs.ed.ac.uk</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teachingbuddhism</a:t>
            </a:r>
            <a:r>
              <a:rPr lang="en-US" sz="1000" dirty="0">
                <a:latin typeface="Times New Roman" panose="02020603050405020304" pitchFamily="18" charset="0"/>
                <a:cs typeface="Times New Roman" panose="02020603050405020304" pitchFamily="18" charset="0"/>
              </a:rPr>
              <a:t>/2020/06/03/the-goat-who-laughs-and-weeps/</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We spoke about the Buddha’s assent to the request he stop ordaining soldiers in an earlier webinar</a:t>
            </a:r>
            <a:r>
              <a:rPr lang="en-US" sz="1000" i="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i="0" dirty="0">
                <a:latin typeface="Times New Roman" panose="02020603050405020304" pitchFamily="18" charset="0"/>
                <a:cs typeface="Times New Roman" panose="02020603050405020304" pitchFamily="18" charset="0"/>
              </a:rPr>
              <a:t>https://</a:t>
            </a:r>
            <a:r>
              <a:rPr lang="en-US" sz="1000" i="0" dirty="0" err="1">
                <a:latin typeface="Times New Roman" panose="02020603050405020304" pitchFamily="18" charset="0"/>
                <a:cs typeface="Times New Roman" panose="02020603050405020304" pitchFamily="18" charset="0"/>
              </a:rPr>
              <a:t>blogs.ed.ac.uk</a:t>
            </a:r>
            <a:r>
              <a:rPr lang="en-US" sz="1000" i="0" dirty="0">
                <a:latin typeface="Times New Roman" panose="02020603050405020304" pitchFamily="18" charset="0"/>
                <a:cs typeface="Times New Roman" panose="02020603050405020304" pitchFamily="18" charset="0"/>
              </a:rPr>
              <a:t>/</a:t>
            </a:r>
            <a:r>
              <a:rPr lang="en-US" sz="1000" i="0" dirty="0" err="1">
                <a:latin typeface="Times New Roman" panose="02020603050405020304" pitchFamily="18" charset="0"/>
                <a:cs typeface="Times New Roman" panose="02020603050405020304" pitchFamily="18" charset="0"/>
              </a:rPr>
              <a:t>teachingbuddhism</a:t>
            </a:r>
            <a:r>
              <a:rPr lang="en-US" sz="1000" i="0" dirty="0">
                <a:latin typeface="Times New Roman" panose="02020603050405020304" pitchFamily="18" charset="0"/>
                <a:cs typeface="Times New Roman" panose="02020603050405020304" pitchFamily="18" charset="0"/>
              </a:rPr>
              <a:t>/2021/05/12/introduction-to-key-concepts-4-eightfold-path-and-five-precepts/</a:t>
            </a:r>
            <a:endParaRPr lang="en-US" sz="1000" dirty="0">
              <a:latin typeface="Times New Roman" panose="02020603050405020304" pitchFamily="18" charset="0"/>
              <a:cs typeface="Times New Roman" panose="02020603050405020304" pitchFamily="18" charset="0"/>
            </a:endParaRP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For a sutta text in which the Buddha tells a soldier (reluctantly) that dying in battle is not going to lead to heaven see https://</a:t>
            </a:r>
            <a:r>
              <a:rPr lang="en-US" sz="1000" dirty="0" err="1">
                <a:latin typeface="Times New Roman" panose="02020603050405020304" pitchFamily="18" charset="0"/>
                <a:cs typeface="Times New Roman" panose="02020603050405020304" pitchFamily="18" charset="0"/>
              </a:rPr>
              <a:t>www.accesstoinsight.org</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tipitaka</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sn</a:t>
            </a:r>
            <a:r>
              <a:rPr lang="en-US" sz="1000" dirty="0">
                <a:latin typeface="Times New Roman" panose="02020603050405020304" pitchFamily="18" charset="0"/>
                <a:cs typeface="Times New Roman" panose="02020603050405020304" pitchFamily="18" charset="0"/>
              </a:rPr>
              <a:t>/sn42/sn42.003.than.html </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Images: </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The first Buddhist chaplain to the US military: https://</a:t>
            </a:r>
            <a:r>
              <a:rPr lang="en-US" sz="1000" dirty="0" err="1">
                <a:latin typeface="Times New Roman" panose="02020603050405020304" pitchFamily="18" charset="0"/>
                <a:cs typeface="Times New Roman" panose="02020603050405020304" pitchFamily="18" charset="0"/>
              </a:rPr>
              <a:t>www.army.mil</a:t>
            </a:r>
            <a:r>
              <a:rPr lang="en-US" sz="1000" dirty="0">
                <a:latin typeface="Times New Roman" panose="02020603050405020304" pitchFamily="18" charset="0"/>
                <a:cs typeface="Times New Roman" panose="02020603050405020304" pitchFamily="18" charset="0"/>
              </a:rPr>
              <a:t>/article/70976/armys_first_buddhist_chaplain_serving_11th_engineer_bn </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Ashoka visits the deer park, site of the Buddha’s first sermon, as depicted on the stupa gateway at Sanchi, Madhya Pradesh. Photo by </a:t>
            </a:r>
            <a:r>
              <a:rPr lang="en-US" sz="1000" dirty="0" err="1">
                <a:latin typeface="Times New Roman" panose="02020603050405020304" pitchFamily="18" charset="0"/>
                <a:cs typeface="Times New Roman" panose="02020603050405020304" pitchFamily="18" charset="0"/>
              </a:rPr>
              <a:t>Bishwarup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Ganguly</a:t>
            </a:r>
            <a:r>
              <a:rPr lang="en-US" sz="1000" dirty="0">
                <a:latin typeface="Times New Roman" panose="02020603050405020304" pitchFamily="18" charset="0"/>
                <a:cs typeface="Times New Roman" panose="02020603050405020304" pitchFamily="18" charset="0"/>
              </a:rPr>
              <a:t> CC-BY3.0 https://</a:t>
            </a:r>
            <a:r>
              <a:rPr lang="en-US" sz="1000" dirty="0" err="1">
                <a:latin typeface="Times New Roman" panose="02020603050405020304" pitchFamily="18" charset="0"/>
                <a:cs typeface="Times New Roman" panose="02020603050405020304" pitchFamily="18" charset="0"/>
              </a:rPr>
              <a:t>commons.wikimedia.org</a:t>
            </a:r>
            <a:r>
              <a:rPr lang="en-US" sz="1000" dirty="0">
                <a:latin typeface="Times New Roman" panose="02020603050405020304" pitchFamily="18" charset="0"/>
                <a:cs typeface="Times New Roman" panose="02020603050405020304" pitchFamily="18" charset="0"/>
              </a:rPr>
              <a:t>/wiki/</a:t>
            </a:r>
            <a:r>
              <a:rPr lang="en-US" sz="1000" dirty="0" err="1">
                <a:latin typeface="Times New Roman" panose="02020603050405020304" pitchFamily="18" charset="0"/>
                <a:cs typeface="Times New Roman" panose="02020603050405020304" pitchFamily="18" charset="0"/>
              </a:rPr>
              <a:t>File:Emperor_Ashoka_and_his_Queen_at_the_Deer_Park.jpg</a:t>
            </a:r>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The wheel symbolizes the sermon – known as the first turning of the wheel of the dharma. Ashoka is credited with building many stupas (reliquaries that functioned as pilgrimage sites) including that at Sanchi.</a:t>
            </a:r>
          </a:p>
        </p:txBody>
      </p:sp>
      <p:sp>
        <p:nvSpPr>
          <p:cNvPr id="4" name="Slide Number Placeholder 3"/>
          <p:cNvSpPr>
            <a:spLocks noGrp="1"/>
          </p:cNvSpPr>
          <p:nvPr>
            <p:ph type="sldNum" sz="quarter" idx="5"/>
          </p:nvPr>
        </p:nvSpPr>
        <p:spPr/>
        <p:txBody>
          <a:bodyPr/>
          <a:lstStyle/>
          <a:p>
            <a:fld id="{B32780A0-D075-5944-8254-9C42E1ED32DA}" type="slidenum">
              <a:rPr lang="en-US" smtClean="0"/>
              <a:t>4</a:t>
            </a:fld>
            <a:endParaRPr lang="en-US"/>
          </a:p>
        </p:txBody>
      </p:sp>
    </p:spTree>
    <p:extLst>
      <p:ext uri="{BB962C8B-B14F-4D97-AF65-F5344CB8AC3E}">
        <p14:creationId xmlns:p14="http://schemas.microsoft.com/office/powerpoint/2010/main" val="363398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Obviously enough the </a:t>
            </a:r>
            <a:r>
              <a:rPr lang="en-US" i="1" dirty="0" err="1">
                <a:latin typeface="Times New Roman" panose="02020603050405020304" pitchFamily="18" charset="0"/>
                <a:cs typeface="Times New Roman" panose="02020603050405020304" pitchFamily="18" charset="0"/>
              </a:rPr>
              <a:t>Bhagavadgītā</a:t>
            </a:r>
            <a:r>
              <a:rPr lang="en-US" i="0" dirty="0">
                <a:latin typeface="Times New Roman" panose="02020603050405020304" pitchFamily="18" charset="0"/>
                <a:cs typeface="Times New Roman" panose="02020603050405020304" pitchFamily="18" charset="0"/>
              </a:rPr>
              <a:t> is not a Buddhist text – rather, it is a cornerstone of much modern Hinduism, and was undoubtedly composed later than our earliest Buddhist materials, and likely in the early centuries CE. Many, many translations of it are available online and in print.</a:t>
            </a:r>
          </a:p>
          <a:p>
            <a:pPr algn="just"/>
            <a:endParaRPr lang="en-US" i="0" dirty="0">
              <a:latin typeface="Times New Roman" panose="02020603050405020304" pitchFamily="18" charset="0"/>
              <a:cs typeface="Times New Roman" panose="02020603050405020304" pitchFamily="18" charset="0"/>
            </a:endParaRPr>
          </a:p>
          <a:p>
            <a:pPr algn="just"/>
            <a:r>
              <a:rPr lang="en-US" i="0" dirty="0">
                <a:latin typeface="Times New Roman" panose="02020603050405020304" pitchFamily="18" charset="0"/>
                <a:cs typeface="Times New Roman" panose="02020603050405020304" pitchFamily="18" charset="0"/>
              </a:rPr>
              <a:t>The model of social order presented in sources like the </a:t>
            </a:r>
            <a:r>
              <a:rPr lang="en-US" i="1" dirty="0" err="1">
                <a:latin typeface="Times New Roman" panose="02020603050405020304" pitchFamily="18" charset="0"/>
                <a:cs typeface="Times New Roman" panose="02020603050405020304" pitchFamily="18" charset="0"/>
              </a:rPr>
              <a:t>Bhagavadgītā</a:t>
            </a:r>
            <a:r>
              <a:rPr lang="en-US" i="0" dirty="0">
                <a:latin typeface="Times New Roman" panose="02020603050405020304" pitchFamily="18" charset="0"/>
                <a:cs typeface="Times New Roman" panose="02020603050405020304" pitchFamily="18" charset="0"/>
              </a:rPr>
              <a:t> is something against which Buddhist authors pushed against for centuries, but it is important to appreciate that 1) this model was likely </a:t>
            </a:r>
            <a:r>
              <a:rPr lang="en-US" i="1" dirty="0">
                <a:latin typeface="Times New Roman" panose="02020603050405020304" pitchFamily="18" charset="0"/>
                <a:cs typeface="Times New Roman" panose="02020603050405020304" pitchFamily="18" charset="0"/>
              </a:rPr>
              <a:t>not</a:t>
            </a:r>
            <a:r>
              <a:rPr lang="en-US" i="0" dirty="0">
                <a:latin typeface="Times New Roman" panose="02020603050405020304" pitchFamily="18" charset="0"/>
                <a:cs typeface="Times New Roman" panose="02020603050405020304" pitchFamily="18" charset="0"/>
              </a:rPr>
              <a:t> widely accepted when we suppose the Buddha to have lived (ca. C5th BCE), and 2) it was always a model proposed and advanced by Brahmins – it is </a:t>
            </a:r>
            <a:r>
              <a:rPr lang="en-US" i="1" dirty="0">
                <a:latin typeface="Times New Roman" panose="02020603050405020304" pitchFamily="18" charset="0"/>
                <a:cs typeface="Times New Roman" panose="02020603050405020304" pitchFamily="18" charset="0"/>
              </a:rPr>
              <a:t>normative</a:t>
            </a:r>
            <a:r>
              <a:rPr lang="en-US" i="0" dirty="0">
                <a:latin typeface="Times New Roman" panose="02020603050405020304" pitchFamily="18" charset="0"/>
                <a:cs typeface="Times New Roman" panose="02020603050405020304" pitchFamily="18" charset="0"/>
              </a:rPr>
              <a:t> rather than </a:t>
            </a:r>
            <a:r>
              <a:rPr lang="en-US" i="1" dirty="0">
                <a:latin typeface="Times New Roman" panose="02020603050405020304" pitchFamily="18" charset="0"/>
                <a:cs typeface="Times New Roman" panose="02020603050405020304" pitchFamily="18" charset="0"/>
              </a:rPr>
              <a:t>descriptive</a:t>
            </a:r>
            <a:r>
              <a:rPr lang="en-US" i="0" dirty="0">
                <a:latin typeface="Times New Roman" panose="02020603050405020304" pitchFamily="18" charset="0"/>
                <a:cs typeface="Times New Roman" panose="02020603050405020304" pitchFamily="18" charset="0"/>
              </a:rPr>
              <a:t>. Different traditions of modern Hinduism continue to wrestle with difficult statements in their sacred literature concerning not only social discrimination based on family, but also the status of women apart from or often ‘beneath’ the fourth of these four kinds of status (</a:t>
            </a:r>
            <a:r>
              <a:rPr lang="en-US" i="1" dirty="0" err="1">
                <a:latin typeface="Times New Roman" panose="02020603050405020304" pitchFamily="18" charset="0"/>
                <a:cs typeface="Times New Roman" panose="02020603050405020304" pitchFamily="18" charset="0"/>
              </a:rPr>
              <a:t>varṇa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 see next slide) described here. </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5</a:t>
            </a:fld>
            <a:endParaRPr lang="en-US"/>
          </a:p>
        </p:txBody>
      </p:sp>
    </p:spTree>
    <p:extLst>
      <p:ext uri="{BB962C8B-B14F-4D97-AF65-F5344CB8AC3E}">
        <p14:creationId xmlns:p14="http://schemas.microsoft.com/office/powerpoint/2010/main" val="83268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a full translation of the text (not word-for-word what is presented here), see: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https://</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www.accesstoinsight.org</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tipitaka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mn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/mn.093.than.html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See the previous slide for the model of social order to which this passage objects.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talking about modern India, it is important not to confuse the ancient and classical idea of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varṇa</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brahman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kṣatriya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vaiśya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śūdra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with the related but infinitely more complex notion of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jāti</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which is still prevalent in Indian society and sorts families into broad classes of birth.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Times New Roman" panose="02020603050405020304" pitchFamily="18" charset="0"/>
                <a:ea typeface="+mn-ea"/>
                <a:cs typeface="Times New Roman" panose="02020603050405020304" pitchFamily="18" charset="0"/>
              </a:rPr>
              <a:t>The modern Indian constitution forbids discrimination based on birth or ‘caste’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jāti</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but its shadow still looms over how many communities live. There is a long tradition of Buddhism opposing these distinctions, though it is also obvious that a great many Buddhist authors accepted the everyday distinction between people of different heritage.</a:t>
            </a:r>
            <a:endParaRPr lang="en-GB" sz="1200" i="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6</a:t>
            </a:fld>
            <a:endParaRPr lang="en-US"/>
          </a:p>
        </p:txBody>
      </p:sp>
    </p:spTree>
    <p:extLst>
      <p:ext uri="{BB962C8B-B14F-4D97-AF65-F5344CB8AC3E}">
        <p14:creationId xmlns:p14="http://schemas.microsoft.com/office/powerpoint/2010/main" val="237599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B.R. Ambedkar was a hugely influential figure in the birth of modern India, being the primary author of its constitution in the late 1940s. His late-life conversion to Buddhism was a very public protest at what he took to be the social discrimination intrinsic to, and advanced by, Hinduism.</a:t>
            </a:r>
            <a:r>
              <a:rPr lang="en-US" sz="1100" kern="1200" dirty="0">
                <a:solidFill>
                  <a:schemeClr val="tx1"/>
                </a:solidFill>
                <a:effectLst/>
                <a:latin typeface="Times New Roman" panose="02020603050405020304" pitchFamily="18" charset="0"/>
                <a:ea typeface="+mn-ea"/>
                <a:cs typeface="Times New Roman" panose="02020603050405020304" pitchFamily="18" charset="0"/>
              </a:rPr>
              <a:t> Ambedkar was very well-read, but his approach to the Buddha and early Buddhist literature is telling and very much of its time: we read here in the slide how Ambedkar accepted the C19-20th characterization of the Buddha as foremost a philosopher – regarding which see the previous session – although Ambedkar is perhaps unique for having held the Buddha to be something like the world’s first true political philosopher.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Another interesting interpretation of the Buddha’s teaching by Ambedkar, again from </a:t>
            </a:r>
            <a:r>
              <a:rPr lang="en-US" sz="1100" i="1" kern="1200" dirty="0">
                <a:solidFill>
                  <a:schemeClr val="tx1"/>
                </a:solidFill>
                <a:effectLst/>
                <a:latin typeface="Times New Roman" panose="02020603050405020304" pitchFamily="18" charset="0"/>
                <a:ea typeface="+mn-ea"/>
                <a:cs typeface="Times New Roman" panose="02020603050405020304" pitchFamily="18" charset="0"/>
              </a:rPr>
              <a:t>The Buddha and His Dhamma</a:t>
            </a:r>
            <a:r>
              <a:rPr lang="en-US" sz="1100" kern="1200" dirty="0">
                <a:solidFill>
                  <a:schemeClr val="tx1"/>
                </a:solidFill>
                <a:effectLst/>
                <a:latin typeface="Times New Roman" panose="02020603050405020304" pitchFamily="18" charset="0"/>
                <a:ea typeface="+mn-ea"/>
                <a:cs typeface="Times New Roman" panose="02020603050405020304" pitchFamily="18" charset="0"/>
              </a:rPr>
              <a:t>, follows below:</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‘The doctrine of past karma is a purely Brahminic doctrine. Past karma taking effect in present life is quite consistent with the Brahminic doctrine of soul [</a:t>
            </a:r>
            <a:r>
              <a:rPr lang="en-US" sz="1100" i="1" kern="1200" dirty="0" err="1">
                <a:solidFill>
                  <a:schemeClr val="tx1"/>
                </a:solidFill>
                <a:effectLst/>
                <a:latin typeface="Times New Roman" panose="02020603050405020304" pitchFamily="18" charset="0"/>
                <a:ea typeface="+mn-ea"/>
                <a:cs typeface="Times New Roman" panose="02020603050405020304" pitchFamily="18" charset="0"/>
              </a:rPr>
              <a:t>ātman</a:t>
            </a:r>
            <a:r>
              <a:rPr lang="en-US" sz="1100" i="1" kern="1200" dirty="0">
                <a:solidFill>
                  <a:schemeClr val="tx1"/>
                </a:solidFill>
                <a:effectLst/>
                <a:latin typeface="Times New Roman" panose="02020603050405020304" pitchFamily="18" charset="0"/>
                <a:ea typeface="+mn-ea"/>
                <a:cs typeface="Times New Roman" panose="02020603050405020304" pitchFamily="18" charset="0"/>
              </a:rPr>
              <a:t> – </a:t>
            </a:r>
            <a:r>
              <a:rPr lang="en-US" sz="1100" i="0" kern="1200" dirty="0">
                <a:solidFill>
                  <a:schemeClr val="tx1"/>
                </a:solidFill>
                <a:effectLst/>
                <a:latin typeface="Times New Roman" panose="02020603050405020304" pitchFamily="18" charset="0"/>
                <a:ea typeface="+mn-ea"/>
                <a:cs typeface="Times New Roman" panose="02020603050405020304" pitchFamily="18" charset="0"/>
              </a:rPr>
              <a:t>see second session</a:t>
            </a:r>
            <a:r>
              <a:rPr lang="en-US" sz="1100" kern="1200" dirty="0">
                <a:solidFill>
                  <a:schemeClr val="tx1"/>
                </a:solidFill>
                <a:effectLst/>
                <a:latin typeface="Times New Roman" panose="02020603050405020304" pitchFamily="18" charset="0"/>
                <a:ea typeface="+mn-ea"/>
                <a:cs typeface="Times New Roman" panose="02020603050405020304" pitchFamily="18" charset="0"/>
              </a:rPr>
              <a:t>], the effect of karma on soul. But it is quite inconsistent with the Buddhist doctrine of non-soul [</a:t>
            </a:r>
            <a:r>
              <a:rPr lang="en-US" sz="1100" i="1" kern="1200" dirty="0" err="1">
                <a:solidFill>
                  <a:schemeClr val="tx1"/>
                </a:solidFill>
                <a:effectLst/>
                <a:latin typeface="Times New Roman" panose="02020603050405020304" pitchFamily="18" charset="0"/>
                <a:ea typeface="+mn-ea"/>
                <a:cs typeface="Times New Roman" panose="02020603050405020304" pitchFamily="18" charset="0"/>
              </a:rPr>
              <a:t>anātman</a:t>
            </a:r>
            <a:r>
              <a:rPr lang="en-US" sz="11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i="0" kern="1200" dirty="0">
                <a:solidFill>
                  <a:schemeClr val="tx1"/>
                </a:solidFill>
                <a:effectLst/>
                <a:latin typeface="Times New Roman" panose="02020603050405020304" pitchFamily="18" charset="0"/>
                <a:ea typeface="+mn-ea"/>
                <a:cs typeface="Times New Roman" panose="02020603050405020304" pitchFamily="18" charset="0"/>
              </a:rPr>
              <a:t>– again, see second session for more]. It has been bodily introduced into Buddhism by some who wanted to make Buddhism akin to Hinduism or who did not know what the Buddhist doctrine was…The basis of the Hindu doctrine of past karma as the regulator of future life is an iniquitous doctrine. What could have been the purpose of inventing such a doctrine? The only purpose one can think of is to enable the state or society to escape responsibility for the condition of the poor and the lowly.’ (pp.343–344).</a:t>
            </a:r>
            <a:endParaRPr lang="en-GB" sz="1100" i="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7</a:t>
            </a:fld>
            <a:endParaRPr lang="en-US"/>
          </a:p>
        </p:txBody>
      </p:sp>
    </p:spTree>
    <p:extLst>
      <p:ext uri="{BB962C8B-B14F-4D97-AF65-F5344CB8AC3E}">
        <p14:creationId xmlns:p14="http://schemas.microsoft.com/office/powerpoint/2010/main" val="57516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image depicts Dalit women, or those of what is often called in India ‘Scheduled Caste’, with a portrait of Ambedkar (image from https://</a:t>
            </a:r>
            <a:r>
              <a:rPr lang="en-US" dirty="0" err="1">
                <a:latin typeface="Times New Roman" panose="02020603050405020304" pitchFamily="18" charset="0"/>
                <a:cs typeface="Times New Roman" panose="02020603050405020304" pitchFamily="18" charset="0"/>
              </a:rPr>
              <a:t>www.thenewsminute.com</a:t>
            </a:r>
            <a:r>
              <a:rPr lang="en-US" dirty="0">
                <a:latin typeface="Times New Roman" panose="02020603050405020304" pitchFamily="18" charset="0"/>
                <a:cs typeface="Times New Roman" panose="02020603050405020304" pitchFamily="18" charset="0"/>
              </a:rPr>
              <a:t>/article/dalits-who-converted-buddhism-better-literacy-and-well-being-64521). In these communities it is not uncommon to see Ambedkar’s image next to that of the Buddha.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Today fewer than 1% of the population of India’s 1.5 billion population is Buddhist, of whom around 7 million are Ambedkar Buddhists in Maharashtra and a number of northern states. Other Buddhists in India are Nepalese or Tibetan, in the very north of the country, or are from any number of other cultures living in the proximity of important Buddhist pilgrimage sites, such as </a:t>
            </a:r>
            <a:r>
              <a:rPr lang="en-US" dirty="0" err="1">
                <a:latin typeface="Times New Roman" panose="02020603050405020304" pitchFamily="18" charset="0"/>
                <a:cs typeface="Times New Roman" panose="02020603050405020304" pitchFamily="18" charset="0"/>
              </a:rPr>
              <a:t>Bodhgayā</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Sarnath</a:t>
            </a:r>
            <a:r>
              <a:rPr lang="en-US"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8</a:t>
            </a:fld>
            <a:endParaRPr lang="en-US"/>
          </a:p>
        </p:txBody>
      </p:sp>
    </p:spTree>
    <p:extLst>
      <p:ext uri="{BB962C8B-B14F-4D97-AF65-F5344CB8AC3E}">
        <p14:creationId xmlns:p14="http://schemas.microsoft.com/office/powerpoint/2010/main" val="411364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 Thich </a:t>
            </a:r>
            <a:r>
              <a:rPr lang="en-US" dirty="0" err="1">
                <a:latin typeface="Times New Roman" panose="02020603050405020304" pitchFamily="18" charset="0"/>
                <a:cs typeface="Times New Roman" panose="02020603050405020304" pitchFamily="18" charset="0"/>
              </a:rPr>
              <a:t>Nhat</a:t>
            </a:r>
            <a:r>
              <a:rPr lang="en-US" dirty="0">
                <a:latin typeface="Times New Roman" panose="02020603050405020304" pitchFamily="18" charset="0"/>
                <a:cs typeface="Times New Roman" panose="02020603050405020304" pitchFamily="18" charset="0"/>
              </a:rPr>
              <a:t> Hanh in 2006. Photo by Duc, CC-BY-SA2.0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/wiki/Th%C3%ADch_Nh%E1%BA%A5t_H%E1%BA%A1nh#/media/File:Thich_Nhat_Hanh_12_(cropped).jpg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a very accessible book on this movement see Paul Fuller, </a:t>
            </a:r>
            <a:r>
              <a:rPr lang="en-US" i="1" dirty="0">
                <a:latin typeface="Times New Roman" panose="02020603050405020304" pitchFamily="18" charset="0"/>
                <a:cs typeface="Times New Roman" panose="02020603050405020304" pitchFamily="18" charset="0"/>
              </a:rPr>
              <a:t>An Introduction to Engaged Buddhism</a:t>
            </a:r>
            <a:r>
              <a:rPr lang="en-US" dirty="0">
                <a:latin typeface="Times New Roman" panose="02020603050405020304" pitchFamily="18" charset="0"/>
                <a:cs typeface="Times New Roman" panose="02020603050405020304" pitchFamily="18" charset="0"/>
              </a:rPr>
              <a:t>, Equinox 2021. As Fuller makes clear, engaged Buddhism also has a darker side – forms of Buddhist political and military engagement that are ethnocentric or protectionist. Buddhist persecution of the Rohingya people of Myanmar is one example of this. </a:t>
            </a:r>
          </a:p>
        </p:txBody>
      </p:sp>
      <p:sp>
        <p:nvSpPr>
          <p:cNvPr id="4" name="Slide Number Placeholder 3"/>
          <p:cNvSpPr>
            <a:spLocks noGrp="1"/>
          </p:cNvSpPr>
          <p:nvPr>
            <p:ph type="sldNum" sz="quarter" idx="5"/>
          </p:nvPr>
        </p:nvSpPr>
        <p:spPr/>
        <p:txBody>
          <a:bodyPr/>
          <a:lstStyle/>
          <a:p>
            <a:fld id="{B32780A0-D075-5944-8254-9C42E1ED32DA}" type="slidenum">
              <a:rPr lang="en-US" smtClean="0"/>
              <a:t>9</a:t>
            </a:fld>
            <a:endParaRPr lang="en-US"/>
          </a:p>
        </p:txBody>
      </p:sp>
    </p:spTree>
    <p:extLst>
      <p:ext uri="{BB962C8B-B14F-4D97-AF65-F5344CB8AC3E}">
        <p14:creationId xmlns:p14="http://schemas.microsoft.com/office/powerpoint/2010/main" val="382602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463C-BD09-3C40-A042-83FB5D55ED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8918A90-C776-D949-96FD-A0E104E5B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02F7CF-D7A1-0B4E-917C-B95E5BC24AD7}"/>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5" name="Footer Placeholder 4">
            <a:extLst>
              <a:ext uri="{FF2B5EF4-FFF2-40B4-BE49-F238E27FC236}">
                <a16:creationId xmlns:a16="http://schemas.microsoft.com/office/drawing/2014/main" id="{CEB81D3F-DF44-3041-BC3B-A9707DBB3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A445-4392-D14E-B723-339E05AB8EDF}"/>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14761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887F-75C6-6A40-84FE-72A21A1942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44B5F5-E97F-3B4B-908B-C9051C765F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8B4B42-0B43-9E4A-8A7E-710352C20613}"/>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5" name="Footer Placeholder 4">
            <a:extLst>
              <a:ext uri="{FF2B5EF4-FFF2-40B4-BE49-F238E27FC236}">
                <a16:creationId xmlns:a16="http://schemas.microsoft.com/office/drawing/2014/main" id="{7D92837D-AA16-C348-A7BE-51C292D27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C1F8E-021B-8849-B19C-9CA22DC7DC8C}"/>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23801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E8213-107D-834B-98B4-776FD67F1D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A7DC0B-D6CF-CE4D-97E6-416A64B762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BA81EA-8F21-2549-8F4C-82D26494471A}"/>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5" name="Footer Placeholder 4">
            <a:extLst>
              <a:ext uri="{FF2B5EF4-FFF2-40B4-BE49-F238E27FC236}">
                <a16:creationId xmlns:a16="http://schemas.microsoft.com/office/drawing/2014/main" id="{31347747-5384-B748-9C24-92743AF33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05799-D7B6-5448-BF4C-227AEABF6D79}"/>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169089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FDDF-5D2F-4748-A63A-5A7050E828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792402-4185-6044-AAAB-ADD6CEEA03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CA0A1-8725-594B-8021-EDA8A984C320}"/>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5" name="Footer Placeholder 4">
            <a:extLst>
              <a:ext uri="{FF2B5EF4-FFF2-40B4-BE49-F238E27FC236}">
                <a16:creationId xmlns:a16="http://schemas.microsoft.com/office/drawing/2014/main" id="{0A6111BD-B92D-0342-9698-9BCA46FD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73DEF-ECC2-5E4D-9B3A-91746BC6C4B7}"/>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2323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89A0-EC44-AF45-A222-703643089D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F621A1-C54B-AA44-9B6A-6E2DF6404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85973C-DBCC-B246-AAE6-E50AE965D9E8}"/>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5" name="Footer Placeholder 4">
            <a:extLst>
              <a:ext uri="{FF2B5EF4-FFF2-40B4-BE49-F238E27FC236}">
                <a16:creationId xmlns:a16="http://schemas.microsoft.com/office/drawing/2014/main" id="{C40FEABF-BB7A-0843-92FD-645234B3B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E18AF-B580-8B42-89DD-F851D7D8E240}"/>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359042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A126-7346-E14C-8B59-3C4664FE24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60781B-6DA1-0C40-B113-B2FDC0BA1B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CE2571-C559-F641-A1F5-74000DD692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95D5C94-E6AA-0B49-8BE1-85708689114F}"/>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6" name="Footer Placeholder 5">
            <a:extLst>
              <a:ext uri="{FF2B5EF4-FFF2-40B4-BE49-F238E27FC236}">
                <a16:creationId xmlns:a16="http://schemas.microsoft.com/office/drawing/2014/main" id="{B4CB403F-31B7-384B-A016-B363A3F90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848CB-D6F0-3B4C-8B24-7D9942B8DE92}"/>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9155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A6C1-9EAB-0046-BDF8-EFF39A2919E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EF0989-008B-EB4C-A281-D0071C6E7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1E91D1-FF2B-154B-85A3-C7332C2390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2E1B70-0AFA-0C4A-A4E7-0918144BB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86F55F-D801-A149-8763-855CAE412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EFEFFC-3581-1F43-AAFA-1A71647370E9}"/>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8" name="Footer Placeholder 7">
            <a:extLst>
              <a:ext uri="{FF2B5EF4-FFF2-40B4-BE49-F238E27FC236}">
                <a16:creationId xmlns:a16="http://schemas.microsoft.com/office/drawing/2014/main" id="{ADF43924-700D-BE4E-BB40-875FE3607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A2FB6-180E-7E43-BC26-DE8FC1AAC4EE}"/>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14412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61DF-2001-AA4C-B26E-76DB1D9B9A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A00EE9-9507-C14A-9CB2-833C04B8FEC8}"/>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4" name="Footer Placeholder 3">
            <a:extLst>
              <a:ext uri="{FF2B5EF4-FFF2-40B4-BE49-F238E27FC236}">
                <a16:creationId xmlns:a16="http://schemas.microsoft.com/office/drawing/2014/main" id="{42440935-FD43-4945-80B5-F166F1FB80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B186-5431-7543-B877-639992D0FB68}"/>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94524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4E7DF-08E2-FC4A-9EFE-EFA34D40731A}"/>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3" name="Footer Placeholder 2">
            <a:extLst>
              <a:ext uri="{FF2B5EF4-FFF2-40B4-BE49-F238E27FC236}">
                <a16:creationId xmlns:a16="http://schemas.microsoft.com/office/drawing/2014/main" id="{8266747F-5C7D-BE40-B9E5-C8EBB3488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A3EC0-3595-864D-B8B7-38483410F393}"/>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345794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75A-50DD-4D46-8DBC-7AC9FD6121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A922EB1-4256-DE4A-8BE5-58922B3D1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E56C960-5AD3-C843-9D92-301F94C93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5D6B8-13B9-A54E-A495-6CC830DF3D09}"/>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6" name="Footer Placeholder 5">
            <a:extLst>
              <a:ext uri="{FF2B5EF4-FFF2-40B4-BE49-F238E27FC236}">
                <a16:creationId xmlns:a16="http://schemas.microsoft.com/office/drawing/2014/main" id="{3EA83057-F7A9-FF41-94E7-150744FCA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37E78-8361-AE40-9386-B7FC784C116A}"/>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6005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7DBA-F1DD-3646-AC5F-229A23C12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242C65C-B6A4-A349-977E-337DD91224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400A3-04F5-4D4C-9249-201B375A7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F872A0-DF49-4A44-87D9-B289591F9992}"/>
              </a:ext>
            </a:extLst>
          </p:cNvPr>
          <p:cNvSpPr>
            <a:spLocks noGrp="1"/>
          </p:cNvSpPr>
          <p:nvPr>
            <p:ph type="dt" sz="half" idx="10"/>
          </p:nvPr>
        </p:nvSpPr>
        <p:spPr/>
        <p:txBody>
          <a:bodyPr/>
          <a:lstStyle/>
          <a:p>
            <a:fld id="{29BD70EB-E46F-2B49-A6F9-41EF265582A2}" type="datetimeFigureOut">
              <a:rPr lang="en-US" smtClean="0"/>
              <a:t>2/22/2022</a:t>
            </a:fld>
            <a:endParaRPr lang="en-US"/>
          </a:p>
        </p:txBody>
      </p:sp>
      <p:sp>
        <p:nvSpPr>
          <p:cNvPr id="6" name="Footer Placeholder 5">
            <a:extLst>
              <a:ext uri="{FF2B5EF4-FFF2-40B4-BE49-F238E27FC236}">
                <a16:creationId xmlns:a16="http://schemas.microsoft.com/office/drawing/2014/main" id="{59E74BA4-3D22-C448-84B0-55478E55D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AFF66-AB7C-3348-B35A-DE3FC36B42D8}"/>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120248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F92C2-07CF-A24E-95B6-455F5209F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87F630-319B-6F4C-818D-2D1D7A02E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04A8EF-3F20-5E48-8B6C-8A35308FB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D70EB-E46F-2B49-A6F9-41EF265582A2}" type="datetimeFigureOut">
              <a:rPr lang="en-US" smtClean="0"/>
              <a:t>2/22/2022</a:t>
            </a:fld>
            <a:endParaRPr lang="en-US"/>
          </a:p>
        </p:txBody>
      </p:sp>
      <p:sp>
        <p:nvSpPr>
          <p:cNvPr id="5" name="Footer Placeholder 4">
            <a:extLst>
              <a:ext uri="{FF2B5EF4-FFF2-40B4-BE49-F238E27FC236}">
                <a16:creationId xmlns:a16="http://schemas.microsoft.com/office/drawing/2014/main" id="{2CD3CA65-AFFD-144B-91A2-E23BCDDFD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7389D-1CDB-5D43-B7B4-9A8375643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7E051-430E-2D40-9566-41FCE25D4D88}" type="slidenum">
              <a:rPr lang="en-US" smtClean="0"/>
              <a:t>‹#›</a:t>
            </a:fld>
            <a:endParaRPr lang="en-US"/>
          </a:p>
        </p:txBody>
      </p:sp>
    </p:spTree>
    <p:extLst>
      <p:ext uri="{BB962C8B-B14F-4D97-AF65-F5344CB8AC3E}">
        <p14:creationId xmlns:p14="http://schemas.microsoft.com/office/powerpoint/2010/main" val="175426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en.wikipedia.org/wiki/File:Dr._Bhimrao_Ambedka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thenewsminute.com/article/dalits-who-converted-buddhism-better-literacy-and-well-being-6452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429195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D6A3-DFA6-AB4D-A583-721344070941}"/>
              </a:ext>
            </a:extLst>
          </p:cNvPr>
          <p:cNvSpPr>
            <a:spLocks noGrp="1"/>
          </p:cNvSpPr>
          <p:nvPr>
            <p:ph type="title"/>
          </p:nvPr>
        </p:nvSpPr>
        <p:spPr>
          <a:xfrm>
            <a:off x="473529" y="228600"/>
            <a:ext cx="10515600" cy="1325563"/>
          </a:xfrm>
        </p:spPr>
        <p:txBody>
          <a:bodyPr>
            <a:normAutofit/>
          </a:bodyPr>
          <a:lstStyle/>
          <a:p>
            <a:r>
              <a:rPr lang="en-US" dirty="0">
                <a:latin typeface="Times New Roman" panose="02020603050405020304" pitchFamily="18" charset="0"/>
                <a:cs typeface="Times New Roman" panose="02020603050405020304" pitchFamily="18" charset="0"/>
              </a:rPr>
              <a:t>The 14 Precepts of “Engaged Buddhism”</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As formulated by Thich </a:t>
            </a:r>
            <a:r>
              <a:rPr lang="en-US" sz="2000" dirty="0" err="1">
                <a:latin typeface="Times New Roman" panose="02020603050405020304" pitchFamily="18" charset="0"/>
                <a:cs typeface="Times New Roman" panose="02020603050405020304" pitchFamily="18" charset="0"/>
              </a:rPr>
              <a:t>Nhat</a:t>
            </a:r>
            <a:r>
              <a:rPr lang="en-US" sz="2000" dirty="0">
                <a:latin typeface="Times New Roman" panose="02020603050405020304" pitchFamily="18" charset="0"/>
                <a:cs typeface="Times New Roman" panose="02020603050405020304" pitchFamily="18" charset="0"/>
              </a:rPr>
              <a:t> Hanh and used as the basis for ordination of his followers from 1966</a:t>
            </a:r>
            <a:endParaRPr lang="en-US" sz="1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F992A0-611A-2B4F-BCAC-9BDB10291B51}"/>
              </a:ext>
            </a:extLst>
          </p:cNvPr>
          <p:cNvSpPr>
            <a:spLocks noGrp="1"/>
          </p:cNvSpPr>
          <p:nvPr>
            <p:ph idx="1"/>
          </p:nvPr>
        </p:nvSpPr>
        <p:spPr>
          <a:xfrm>
            <a:off x="473529" y="1690688"/>
            <a:ext cx="11283041" cy="4843462"/>
          </a:xfrm>
        </p:spPr>
        <p:txBody>
          <a:bodyPr>
            <a:noAutofit/>
          </a:bodyPr>
          <a:lstStyle/>
          <a:p>
            <a:pPr marL="0" indent="0" algn="just">
              <a:lnSpc>
                <a:spcPct val="120000"/>
              </a:lnSpc>
              <a:buNone/>
            </a:pPr>
            <a:r>
              <a:rPr lang="en-US" sz="2200" dirty="0">
                <a:latin typeface="Times New Roman" panose="02020603050405020304" pitchFamily="18" charset="0"/>
                <a:cs typeface="Times New Roman" panose="02020603050405020304" pitchFamily="18" charset="0"/>
              </a:rPr>
              <a:t>12. Do not kill. Do not let others kill. Find whatever means possible to protect life and prevent war.</a:t>
            </a:r>
          </a:p>
          <a:p>
            <a:pPr marL="0" indent="0" algn="just">
              <a:lnSpc>
                <a:spcPct val="120000"/>
              </a:lnSpc>
              <a:buNone/>
            </a:pPr>
            <a:r>
              <a:rPr lang="en-US" sz="2200" dirty="0">
                <a:latin typeface="Times New Roman" panose="02020603050405020304" pitchFamily="18" charset="0"/>
                <a:cs typeface="Times New Roman" panose="02020603050405020304" pitchFamily="18" charset="0"/>
              </a:rPr>
              <a:t>13. Possess nothing that should belong to others. Respect the property of others, but prevent others from profiting from human suffering or the suffering of other species on Earth.</a:t>
            </a:r>
          </a:p>
          <a:p>
            <a:pPr marL="0" indent="0" algn="just">
              <a:lnSpc>
                <a:spcPct val="120000"/>
              </a:lnSpc>
              <a:buNone/>
            </a:pPr>
            <a:r>
              <a:rPr lang="en-US" sz="2200" dirty="0">
                <a:latin typeface="Times New Roman" panose="02020603050405020304" pitchFamily="18" charset="0"/>
                <a:cs typeface="Times New Roman" panose="02020603050405020304" pitchFamily="18" charset="0"/>
              </a:rPr>
              <a:t>9. Do not say untruthful things for the sake of personal interest or to impress people. Do not utter words that cause division and hatred. Do not spread news that you do not know to be certain. Do not </a:t>
            </a:r>
            <a:r>
              <a:rPr lang="en-US" sz="2200" dirty="0" err="1">
                <a:latin typeface="Times New Roman" panose="02020603050405020304" pitchFamily="18" charset="0"/>
                <a:cs typeface="Times New Roman" panose="02020603050405020304" pitchFamily="18" charset="0"/>
              </a:rPr>
              <a:t>criticise</a:t>
            </a:r>
            <a:r>
              <a:rPr lang="en-US" sz="2200" dirty="0">
                <a:latin typeface="Times New Roman" panose="02020603050405020304" pitchFamily="18" charset="0"/>
                <a:cs typeface="Times New Roman" panose="02020603050405020304" pitchFamily="18" charset="0"/>
              </a:rPr>
              <a:t> or condemn things of which you are not sure. Always speak truthfully and constructively. Have the courage to speak out about situations of injustice, even when doing so may threaten your own safety.</a:t>
            </a:r>
          </a:p>
          <a:p>
            <a:pPr marL="0" indent="0" algn="just">
              <a:lnSpc>
                <a:spcPct val="120000"/>
              </a:lnSpc>
              <a:buNone/>
            </a:pPr>
            <a:r>
              <a:rPr lang="en-US" sz="2200" dirty="0">
                <a:latin typeface="Times New Roman" panose="02020603050405020304" pitchFamily="18" charset="0"/>
                <a:cs typeface="Times New Roman" panose="02020603050405020304" pitchFamily="18" charset="0"/>
              </a:rPr>
              <a:t>10. Do not use the Buddhist community for personal gain or profit, or transform your community into a political party. A religious community, however, should take a clear stand against oppression and injustice and should strive to change the situation without engaging in partisan conflicts.</a:t>
            </a:r>
          </a:p>
        </p:txBody>
      </p:sp>
    </p:spTree>
    <p:extLst>
      <p:ext uri="{BB962C8B-B14F-4D97-AF65-F5344CB8AC3E}">
        <p14:creationId xmlns:p14="http://schemas.microsoft.com/office/powerpoint/2010/main" val="26352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D5A8B5-093B-AA49-858A-157BB8852A3A}"/>
              </a:ext>
            </a:extLst>
          </p:cNvPr>
          <p:cNvSpPr txBox="1"/>
          <p:nvPr/>
        </p:nvSpPr>
        <p:spPr>
          <a:xfrm>
            <a:off x="704849" y="380847"/>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sp>
        <p:nvSpPr>
          <p:cNvPr id="10" name="TextBox 9">
            <a:extLst>
              <a:ext uri="{FF2B5EF4-FFF2-40B4-BE49-F238E27FC236}">
                <a16:creationId xmlns:a16="http://schemas.microsoft.com/office/drawing/2014/main" id="{72541A4B-190E-5443-8BF7-F9CC1220F531}"/>
              </a:ext>
            </a:extLst>
          </p:cNvPr>
          <p:cNvSpPr txBox="1"/>
          <p:nvPr/>
        </p:nvSpPr>
        <p:spPr>
          <a:xfrm>
            <a:off x="704849" y="5537975"/>
            <a:ext cx="609791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Right: Depiction of an idealized Buddhist ‘universal emperor’ (</a:t>
            </a:r>
            <a:r>
              <a:rPr lang="en-US" sz="1600" i="1" dirty="0" err="1">
                <a:latin typeface="Times New Roman" panose="02020603050405020304" pitchFamily="18" charset="0"/>
                <a:cs typeface="Times New Roman" panose="02020603050405020304" pitchFamily="18" charset="0"/>
              </a:rPr>
              <a:t>cakravartin</a:t>
            </a:r>
            <a:r>
              <a:rPr lang="en-US" sz="1600" dirty="0">
                <a:latin typeface="Times New Roman" panose="02020603050405020304" pitchFamily="18" charset="0"/>
                <a:cs typeface="Times New Roman" panose="02020603050405020304" pitchFamily="18" charset="0"/>
              </a:rPr>
              <a:t>) from </a:t>
            </a:r>
            <a:r>
              <a:rPr lang="en-US" sz="1600" dirty="0" err="1">
                <a:latin typeface="Times New Roman" panose="02020603050405020304" pitchFamily="18" charset="0"/>
                <a:cs typeface="Times New Roman" panose="02020603050405020304" pitchFamily="18" charset="0"/>
              </a:rPr>
              <a:t>Amaravatī</a:t>
            </a:r>
            <a:r>
              <a:rPr lang="en-US" sz="1600" dirty="0">
                <a:latin typeface="Times New Roman" panose="02020603050405020304" pitchFamily="18" charset="0"/>
                <a:cs typeface="Times New Roman" panose="02020603050405020304" pitchFamily="18" charset="0"/>
              </a:rPr>
              <a:t>, South India, ca. C1st BCE– C1st CE. </a:t>
            </a:r>
            <a:r>
              <a:rPr lang="en-US" sz="1600" dirty="0" err="1">
                <a:latin typeface="Times New Roman" panose="02020603050405020304" pitchFamily="18" charset="0"/>
                <a:cs typeface="Times New Roman" panose="02020603050405020304" pitchFamily="18" charset="0"/>
              </a:rPr>
              <a:t>Musée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Guimet</a:t>
            </a:r>
            <a:r>
              <a:rPr lang="en-US" sz="1600" dirty="0">
                <a:latin typeface="Times New Roman" panose="02020603050405020304" pitchFamily="18" charset="0"/>
                <a:cs typeface="Times New Roman" panose="02020603050405020304" pitchFamily="18" charset="0"/>
              </a:rPr>
              <a:t>, Paris.</a:t>
            </a:r>
          </a:p>
        </p:txBody>
      </p:sp>
      <p:sp>
        <p:nvSpPr>
          <p:cNvPr id="11" name="TextBox 10">
            <a:extLst>
              <a:ext uri="{FF2B5EF4-FFF2-40B4-BE49-F238E27FC236}">
                <a16:creationId xmlns:a16="http://schemas.microsoft.com/office/drawing/2014/main" id="{64F47062-6D5B-B248-8A25-4F99095C6346}"/>
              </a:ext>
            </a:extLst>
          </p:cNvPr>
          <p:cNvSpPr txBox="1"/>
          <p:nvPr/>
        </p:nvSpPr>
        <p:spPr>
          <a:xfrm>
            <a:off x="704849" y="1256639"/>
            <a:ext cx="5936512" cy="3693319"/>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Although the Buddha of pre-modern Buddhist literature does not seem foremost concerned with societal ills, there is no doubt that Buddhists have long sought to make his teachings applicable to real world problems – whether this be at the level of personal morality, of endemic societal injustice, or faced by new challenges in the globalized twenty-first century.</a:t>
            </a:r>
            <a:endParaRPr lang="en-US" sz="26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08FC6FB-209E-A240-89C3-707CC89AA6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5826" y="693683"/>
            <a:ext cx="4894064" cy="5789194"/>
          </a:xfrm>
          <a:prstGeom prst="rect">
            <a:avLst/>
          </a:prstGeom>
        </p:spPr>
      </p:pic>
    </p:spTree>
    <p:extLst>
      <p:ext uri="{BB962C8B-B14F-4D97-AF65-F5344CB8AC3E}">
        <p14:creationId xmlns:p14="http://schemas.microsoft.com/office/powerpoint/2010/main" val="244250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684167"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5" name="Picture 4">
            <a:extLst>
              <a:ext uri="{FF2B5EF4-FFF2-40B4-BE49-F238E27FC236}">
                <a16:creationId xmlns:a16="http://schemas.microsoft.com/office/drawing/2014/main" id="{78C5EE4B-830F-DC4B-BFD1-748AC74DE7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85163" y="1902813"/>
            <a:ext cx="3161404" cy="4323806"/>
          </a:xfrm>
          <a:prstGeom prst="rect">
            <a:avLst/>
          </a:prstGeom>
        </p:spPr>
      </p:pic>
      <p:sp>
        <p:nvSpPr>
          <p:cNvPr id="6" name="TextBox 5">
            <a:extLst>
              <a:ext uri="{FF2B5EF4-FFF2-40B4-BE49-F238E27FC236}">
                <a16:creationId xmlns:a16="http://schemas.microsoft.com/office/drawing/2014/main" id="{7D1AEEE0-9E6C-9B42-B976-D3E9F56AB08C}"/>
              </a:ext>
            </a:extLst>
          </p:cNvPr>
          <p:cNvSpPr txBox="1"/>
          <p:nvPr/>
        </p:nvSpPr>
        <p:spPr>
          <a:xfrm>
            <a:off x="6662058" y="6315639"/>
            <a:ext cx="4984510"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Buddhist monastics on </a:t>
            </a:r>
            <a:r>
              <a:rPr lang="en-US" sz="1400" dirty="0" err="1">
                <a:latin typeface="Times New Roman" panose="02020603050405020304" pitchFamily="18" charset="0"/>
                <a:cs typeface="Times New Roman" panose="02020603050405020304" pitchFamily="18" charset="0"/>
              </a:rPr>
              <a:t>almsround</a:t>
            </a:r>
            <a:r>
              <a:rPr lang="en-US" sz="1400" dirty="0">
                <a:latin typeface="Times New Roman" panose="02020603050405020304" pitchFamily="18" charset="0"/>
                <a:cs typeface="Times New Roman" panose="02020603050405020304" pitchFamily="18" charset="0"/>
              </a:rPr>
              <a:t>, Empty Cloud monastery, USA</a:t>
            </a:r>
          </a:p>
        </p:txBody>
      </p:sp>
    </p:spTree>
    <p:extLst>
      <p:ext uri="{BB962C8B-B14F-4D97-AF65-F5344CB8AC3E}">
        <p14:creationId xmlns:p14="http://schemas.microsoft.com/office/powerpoint/2010/main" val="173284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442614" y="408214"/>
            <a:ext cx="5404758" cy="1508105"/>
          </a:xfrm>
          <a:prstGeom prst="rect">
            <a:avLst/>
          </a:prstGeom>
          <a:noFill/>
        </p:spPr>
        <p:txBody>
          <a:bodyPr wrap="square" rtlCol="0">
            <a:spAutoFit/>
          </a:bodyPr>
          <a:lstStyle/>
          <a:p>
            <a:pPr algn="r"/>
            <a:r>
              <a:rPr lang="en-US" sz="4600" dirty="0">
                <a:latin typeface="Times New Roman" panose="02020603050405020304" pitchFamily="18" charset="0"/>
                <a:cs typeface="Times New Roman" panose="02020603050405020304" pitchFamily="18" charset="0"/>
              </a:rPr>
              <a:t>The Five Precepts (</a:t>
            </a:r>
            <a:r>
              <a:rPr lang="en-US" sz="4600" i="1" dirty="0" err="1">
                <a:latin typeface="Times New Roman" panose="02020603050405020304" pitchFamily="18" charset="0"/>
                <a:cs typeface="Times New Roman" panose="02020603050405020304" pitchFamily="18" charset="0"/>
              </a:rPr>
              <a:t>pañcasīlāni</a:t>
            </a:r>
            <a:r>
              <a:rPr lang="en-US" sz="4600" dirty="0">
                <a:latin typeface="Times New Roman" panose="02020603050405020304" pitchFamily="18" charset="0"/>
                <a:cs typeface="Times New Roman" panose="02020603050405020304" pitchFamily="18" charset="0"/>
              </a:rPr>
              <a:t>)</a:t>
            </a:r>
            <a:r>
              <a:rPr lang="en-US" sz="4600" i="1" dirty="0">
                <a:latin typeface="Times New Roman" panose="02020603050405020304" pitchFamily="18" charset="0"/>
                <a:cs typeface="Times New Roman" panose="02020603050405020304" pitchFamily="18" charset="0"/>
              </a:rPr>
              <a:t> </a:t>
            </a:r>
            <a:endParaRPr lang="en-US" sz="4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3B412C-02E2-DF4D-A4EE-1F7BFFF7699A}"/>
              </a:ext>
            </a:extLst>
          </p:cNvPr>
          <p:cNvSpPr txBox="1"/>
          <p:nvPr/>
        </p:nvSpPr>
        <p:spPr>
          <a:xfrm>
            <a:off x="6972867" y="408214"/>
            <a:ext cx="512746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To refrain from destroying living beings</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taking that which is not given</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sexual misconduct</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incorrect speech</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intoxicating substances</a:t>
            </a:r>
          </a:p>
        </p:txBody>
      </p:sp>
      <p:sp>
        <p:nvSpPr>
          <p:cNvPr id="6" name="TextBox 5">
            <a:extLst>
              <a:ext uri="{FF2B5EF4-FFF2-40B4-BE49-F238E27FC236}">
                <a16:creationId xmlns:a16="http://schemas.microsoft.com/office/drawing/2014/main" id="{51AEB13C-135C-6640-848F-872760B1EDF0}"/>
              </a:ext>
            </a:extLst>
          </p:cNvPr>
          <p:cNvSpPr txBox="1"/>
          <p:nvPr/>
        </p:nvSpPr>
        <p:spPr>
          <a:xfrm>
            <a:off x="562422" y="5722964"/>
            <a:ext cx="5972011"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Buddha and </a:t>
            </a:r>
            <a:r>
              <a:rPr lang="en-US" dirty="0" err="1">
                <a:latin typeface="Times New Roman" panose="02020603050405020304" pitchFamily="18" charset="0"/>
                <a:cs typeface="Times New Roman" panose="02020603050405020304" pitchFamily="18" charset="0"/>
              </a:rPr>
              <a:t>Ānanda</a:t>
            </a:r>
            <a:r>
              <a:rPr lang="en-US" dirty="0">
                <a:latin typeface="Times New Roman" panose="02020603050405020304" pitchFamily="18" charset="0"/>
                <a:cs typeface="Times New Roman" panose="02020603050405020304" pitchFamily="18" charset="0"/>
              </a:rPr>
              <a:t> in conversation. </a:t>
            </a:r>
            <a:r>
              <a:rPr lang="en-US" dirty="0" err="1">
                <a:latin typeface="Times New Roman" panose="02020603050405020304" pitchFamily="18" charset="0"/>
                <a:cs typeface="Times New Roman" panose="02020603050405020304" pitchFamily="18" charset="0"/>
              </a:rPr>
              <a:t>Maha</a:t>
            </a:r>
            <a:r>
              <a:rPr lang="en-US" dirty="0">
                <a:latin typeface="Times New Roman" panose="02020603050405020304" pitchFamily="18" charset="0"/>
                <a:cs typeface="Times New Roman" panose="02020603050405020304" pitchFamily="18" charset="0"/>
              </a:rPr>
              <a:t> Vihara </a:t>
            </a:r>
            <a:r>
              <a:rPr lang="en-US" dirty="0" err="1">
                <a:latin typeface="Times New Roman" panose="02020603050405020304" pitchFamily="18" charset="0"/>
                <a:cs typeface="Times New Roman" panose="02020603050405020304" pitchFamily="18" charset="0"/>
              </a:rPr>
              <a:t>Mojopahit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Trowulan</a:t>
            </a:r>
            <a:r>
              <a:rPr lang="en-US" dirty="0">
                <a:latin typeface="Times New Roman" panose="02020603050405020304" pitchFamily="18" charset="0"/>
                <a:cs typeface="Times New Roman" panose="02020603050405020304" pitchFamily="18" charset="0"/>
              </a:rPr>
              <a:t>, East Java. Photo by </a:t>
            </a:r>
            <a:r>
              <a:rPr lang="en-US" dirty="0" err="1">
                <a:latin typeface="Times New Roman" panose="02020603050405020304" pitchFamily="18" charset="0"/>
                <a:cs typeface="Times New Roman" panose="02020603050405020304" pitchFamily="18" charset="0"/>
              </a:rPr>
              <a:t>Anandajoti</a:t>
            </a:r>
            <a:r>
              <a:rPr lang="en-US" dirty="0">
                <a:latin typeface="Times New Roman" panose="02020603050405020304" pitchFamily="18" charset="0"/>
                <a:cs typeface="Times New Roman" panose="02020603050405020304" pitchFamily="18" charset="0"/>
              </a:rPr>
              <a:t> Bhikkhu CC-BY-2.0  </a:t>
            </a:r>
          </a:p>
        </p:txBody>
      </p:sp>
      <p:pic>
        <p:nvPicPr>
          <p:cNvPr id="7" name="Picture 6">
            <a:extLst>
              <a:ext uri="{FF2B5EF4-FFF2-40B4-BE49-F238E27FC236}">
                <a16:creationId xmlns:a16="http://schemas.microsoft.com/office/drawing/2014/main" id="{58DCE859-BA0C-F640-9A8A-4C79CA7D50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913" y="2347392"/>
            <a:ext cx="5972011" cy="3144555"/>
          </a:xfrm>
          <a:prstGeom prst="rect">
            <a:avLst/>
          </a:prstGeom>
        </p:spPr>
      </p:pic>
    </p:spTree>
    <p:extLst>
      <p:ext uri="{BB962C8B-B14F-4D97-AF65-F5344CB8AC3E}">
        <p14:creationId xmlns:p14="http://schemas.microsoft.com/office/powerpoint/2010/main" val="3108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D46B-2049-314F-9849-F11A6F9C2058}"/>
              </a:ext>
            </a:extLst>
          </p:cNvPr>
          <p:cNvSpPr>
            <a:spLocks noGrp="1"/>
          </p:cNvSpPr>
          <p:nvPr>
            <p:ph type="title"/>
          </p:nvPr>
        </p:nvSpPr>
        <p:spPr>
          <a:xfrm>
            <a:off x="4693528" y="603401"/>
            <a:ext cx="6660272" cy="1325563"/>
          </a:xfrm>
        </p:spPr>
        <p:txBody>
          <a:bodyPr>
            <a:noAutofit/>
          </a:bodyPr>
          <a:lstStyle/>
          <a:p>
            <a:r>
              <a:rPr lang="en-GB" sz="3800" dirty="0">
                <a:latin typeface="Times New Roman" panose="02020603050405020304" pitchFamily="18" charset="0"/>
                <a:cs typeface="Times New Roman" panose="02020603050405020304" pitchFamily="18" charset="0"/>
              </a:rPr>
              <a:t>Does engaging in the world necessarily involve compromising on Buddhist ideals? </a:t>
            </a:r>
            <a:endParaRPr lang="en-US" sz="3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C3652-1D11-2445-BA2E-54BE2D304D70}"/>
              </a:ext>
            </a:extLst>
          </p:cNvPr>
          <p:cNvSpPr>
            <a:spLocks noGrp="1"/>
          </p:cNvSpPr>
          <p:nvPr>
            <p:ph idx="1"/>
          </p:nvPr>
        </p:nvSpPr>
        <p:spPr>
          <a:xfrm>
            <a:off x="4693528" y="2471291"/>
            <a:ext cx="6215743" cy="1777320"/>
          </a:xfrm>
        </p:spPr>
        <p:txBody>
          <a:bodyPr/>
          <a:lstStyle/>
          <a:p>
            <a:r>
              <a:rPr lang="en-US" dirty="0">
                <a:latin typeface="Times New Roman" panose="02020603050405020304" pitchFamily="18" charset="0"/>
                <a:cs typeface="Times New Roman" panose="02020603050405020304" pitchFamily="18" charset="0"/>
              </a:rPr>
              <a:t>Buddha’s teachings on sacrifice</a:t>
            </a:r>
          </a:p>
          <a:p>
            <a:r>
              <a:rPr lang="en-US" dirty="0">
                <a:latin typeface="Times New Roman" panose="02020603050405020304" pitchFamily="18" charset="0"/>
                <a:cs typeface="Times New Roman" panose="02020603050405020304" pitchFamily="18" charset="0"/>
              </a:rPr>
              <a:t>Kingship = inevitable violence?</a:t>
            </a:r>
          </a:p>
          <a:p>
            <a:r>
              <a:rPr lang="en-US" dirty="0">
                <a:latin typeface="Times New Roman" panose="02020603050405020304" pitchFamily="18" charset="0"/>
                <a:cs typeface="Times New Roman" panose="02020603050405020304" pitchFamily="18" charset="0"/>
              </a:rPr>
              <a:t>Soldiers and practical mitigations</a:t>
            </a:r>
          </a:p>
        </p:txBody>
      </p:sp>
      <p:pic>
        <p:nvPicPr>
          <p:cNvPr id="6" name="Picture 5">
            <a:extLst>
              <a:ext uri="{FF2B5EF4-FFF2-40B4-BE49-F238E27FC236}">
                <a16:creationId xmlns:a16="http://schemas.microsoft.com/office/drawing/2014/main" id="{8653F32D-C550-5B4E-96AA-EDBCC3877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3528" y="4159824"/>
            <a:ext cx="2460122" cy="2357097"/>
          </a:xfrm>
          <a:prstGeom prst="rect">
            <a:avLst/>
          </a:prstGeom>
        </p:spPr>
      </p:pic>
      <p:pic>
        <p:nvPicPr>
          <p:cNvPr id="9" name="Picture 8">
            <a:extLst>
              <a:ext uri="{FF2B5EF4-FFF2-40B4-BE49-F238E27FC236}">
                <a16:creationId xmlns:a16="http://schemas.microsoft.com/office/drawing/2014/main" id="{A91EB02C-EE82-574B-8A7E-E2B157473C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333" y="320183"/>
            <a:ext cx="4012378" cy="6196738"/>
          </a:xfrm>
          <a:prstGeom prst="rect">
            <a:avLst/>
          </a:prstGeom>
        </p:spPr>
      </p:pic>
      <p:sp>
        <p:nvSpPr>
          <p:cNvPr id="10" name="TextBox 9">
            <a:extLst>
              <a:ext uri="{FF2B5EF4-FFF2-40B4-BE49-F238E27FC236}">
                <a16:creationId xmlns:a16="http://schemas.microsoft.com/office/drawing/2014/main" id="{631DD7E3-9E1E-5E4E-B157-35E45351322B}"/>
              </a:ext>
            </a:extLst>
          </p:cNvPr>
          <p:cNvSpPr txBox="1"/>
          <p:nvPr/>
        </p:nvSpPr>
        <p:spPr>
          <a:xfrm>
            <a:off x="7342467" y="4577929"/>
            <a:ext cx="4357200" cy="193899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Far left: Ashoka visits the site of the Buddha’s first sermon, as depicted on the stupa at Sanchi.</a:t>
            </a:r>
          </a:p>
          <a:p>
            <a:pPr algn="just"/>
            <a:r>
              <a:rPr lang="en-US" sz="2000" dirty="0">
                <a:latin typeface="Times New Roman" panose="02020603050405020304" pitchFamily="18" charset="0"/>
                <a:cs typeface="Times New Roman" panose="02020603050405020304" pitchFamily="18" charset="0"/>
              </a:rPr>
              <a:t>Centre: The first Buddhist chaplain to the US military, who was appointed in 2011.</a:t>
            </a:r>
          </a:p>
        </p:txBody>
      </p:sp>
    </p:spTree>
    <p:extLst>
      <p:ext uri="{BB962C8B-B14F-4D97-AF65-F5344CB8AC3E}">
        <p14:creationId xmlns:p14="http://schemas.microsoft.com/office/powerpoint/2010/main" val="1886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CDEF5-AF32-0F4C-937A-C61074426E8D}"/>
              </a:ext>
            </a:extLst>
          </p:cNvPr>
          <p:cNvSpPr txBox="1"/>
          <p:nvPr/>
        </p:nvSpPr>
        <p:spPr>
          <a:xfrm>
            <a:off x="326571" y="326572"/>
            <a:ext cx="10580915" cy="1261884"/>
          </a:xfrm>
          <a:prstGeom prst="rect">
            <a:avLst/>
          </a:prstGeom>
          <a:noFill/>
        </p:spPr>
        <p:txBody>
          <a:bodyPr wrap="square" rtlCol="0">
            <a:spAutoFit/>
          </a:bodyPr>
          <a:lstStyle/>
          <a:p>
            <a:r>
              <a:rPr lang="en-US" sz="3800" dirty="0">
                <a:latin typeface="Times New Roman" panose="02020603050405020304" pitchFamily="18" charset="0"/>
                <a:cs typeface="Times New Roman" panose="02020603050405020304" pitchFamily="18" charset="0"/>
              </a:rPr>
              <a:t>Naturalizing social hierarchy in ancient and classical Hinduism (</a:t>
            </a:r>
            <a:r>
              <a:rPr lang="en-US" sz="3800" i="1" dirty="0">
                <a:latin typeface="Times New Roman" panose="02020603050405020304" pitchFamily="18" charset="0"/>
                <a:cs typeface="Times New Roman" panose="02020603050405020304" pitchFamily="18" charset="0"/>
              </a:rPr>
              <a:t>not</a:t>
            </a:r>
            <a:r>
              <a:rPr lang="en-US" sz="3800" dirty="0">
                <a:latin typeface="Times New Roman" panose="02020603050405020304" pitchFamily="18" charset="0"/>
                <a:cs typeface="Times New Roman" panose="02020603050405020304" pitchFamily="18" charset="0"/>
              </a:rPr>
              <a:t> Buddhist…)</a:t>
            </a:r>
          </a:p>
        </p:txBody>
      </p:sp>
      <p:sp>
        <p:nvSpPr>
          <p:cNvPr id="5" name="TextBox 4">
            <a:extLst>
              <a:ext uri="{FF2B5EF4-FFF2-40B4-BE49-F238E27FC236}">
                <a16:creationId xmlns:a16="http://schemas.microsoft.com/office/drawing/2014/main" id="{565A58CD-3AAC-AD40-98E8-496113215543}"/>
              </a:ext>
            </a:extLst>
          </p:cNvPr>
          <p:cNvSpPr txBox="1"/>
          <p:nvPr/>
        </p:nvSpPr>
        <p:spPr>
          <a:xfrm>
            <a:off x="718456" y="1739120"/>
            <a:ext cx="8294915" cy="4770537"/>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duties of brahmins, nobles, merchants and workers…are distributed according to qualities that come from their own nature.</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Tranquility, restraint, austerity, purity, patience, honesty, knowledge, discernment and conviction are the duties of brahmins, born of their own nature.</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Valour</a:t>
            </a:r>
            <a:r>
              <a:rPr lang="en-US" sz="2200" dirty="0">
                <a:latin typeface="Times New Roman" panose="02020603050405020304" pitchFamily="18" charset="0"/>
                <a:cs typeface="Times New Roman" panose="02020603050405020304" pitchFamily="18" charset="0"/>
              </a:rPr>
              <a:t>, majesty, courage, skill, bravery, generosity and sovereignty are the duties of nobles (Sanskrit </a:t>
            </a:r>
            <a:r>
              <a:rPr lang="en-US" sz="2200" i="1" dirty="0" err="1">
                <a:latin typeface="Times New Roman" panose="02020603050405020304" pitchFamily="18" charset="0"/>
                <a:cs typeface="Times New Roman" panose="02020603050405020304" pitchFamily="18" charset="0"/>
              </a:rPr>
              <a:t>kṣatriyas</a:t>
            </a:r>
            <a:r>
              <a:rPr lang="en-US" sz="2200" dirty="0">
                <a:latin typeface="Times New Roman" panose="02020603050405020304" pitchFamily="18" charset="0"/>
                <a:cs typeface="Times New Roman" panose="02020603050405020304" pitchFamily="18" charset="0"/>
              </a:rPr>
              <a:t>), born of their own nature.</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Plowing, herding and trade are the duties of merchants (Sanskrit </a:t>
            </a:r>
            <a:r>
              <a:rPr lang="en-US" sz="2200" i="1" dirty="0" err="1">
                <a:latin typeface="Times New Roman" panose="02020603050405020304" pitchFamily="18" charset="0"/>
                <a:cs typeface="Times New Roman" panose="02020603050405020304" pitchFamily="18" charset="0"/>
              </a:rPr>
              <a:t>vaiśya</a:t>
            </a:r>
            <a:r>
              <a:rPr lang="en-US" sz="22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born of their own nature, while service [to others] is the duty of workers (Sanskrit </a:t>
            </a:r>
            <a:r>
              <a:rPr lang="en-US" sz="2200" i="1" dirty="0" err="1">
                <a:latin typeface="Times New Roman" panose="02020603050405020304" pitchFamily="18" charset="0"/>
                <a:cs typeface="Times New Roman" panose="02020603050405020304" pitchFamily="18" charset="0"/>
              </a:rPr>
              <a:t>śūdra</a:t>
            </a:r>
            <a:r>
              <a:rPr lang="en-US" sz="22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born of theirs.</a:t>
            </a:r>
          </a:p>
          <a:p>
            <a:pPr algn="just"/>
            <a:endParaRPr lang="en-US" sz="2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Verses 18.41–44 of the Hindu </a:t>
            </a:r>
            <a:r>
              <a:rPr lang="en-US" sz="2200" i="1" dirty="0" err="1">
                <a:latin typeface="Times New Roman" panose="02020603050405020304" pitchFamily="18" charset="0"/>
                <a:cs typeface="Times New Roman" panose="02020603050405020304" pitchFamily="18" charset="0"/>
              </a:rPr>
              <a:t>Bhagavadgītā</a:t>
            </a:r>
            <a:r>
              <a:rPr lang="en-US" sz="2200" dirty="0">
                <a:latin typeface="Times New Roman" panose="02020603050405020304" pitchFamily="18" charset="0"/>
                <a:cs typeface="Times New Roman" panose="02020603050405020304" pitchFamily="18" charset="0"/>
              </a:rPr>
              <a:t>, echoing ideas that date back to before the beginnings of Buddhism in India</a:t>
            </a:r>
            <a:endParaRPr lang="en-US" sz="22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DC87D7-AC43-6544-8C0E-0270EEE82FA1}"/>
              </a:ext>
            </a:extLst>
          </p:cNvPr>
          <p:cNvSpPr txBox="1"/>
          <p:nvPr/>
        </p:nvSpPr>
        <p:spPr>
          <a:xfrm>
            <a:off x="9506320" y="1166486"/>
            <a:ext cx="2144684" cy="5201424"/>
          </a:xfrm>
          <a:custGeom>
            <a:avLst/>
            <a:gdLst>
              <a:gd name="connsiteX0" fmla="*/ 0 w 2144684"/>
              <a:gd name="connsiteY0" fmla="*/ 0 h 5201424"/>
              <a:gd name="connsiteX1" fmla="*/ 514724 w 2144684"/>
              <a:gd name="connsiteY1" fmla="*/ 0 h 5201424"/>
              <a:gd name="connsiteX2" fmla="*/ 986555 w 2144684"/>
              <a:gd name="connsiteY2" fmla="*/ 0 h 5201424"/>
              <a:gd name="connsiteX3" fmla="*/ 1565619 w 2144684"/>
              <a:gd name="connsiteY3" fmla="*/ 0 h 5201424"/>
              <a:gd name="connsiteX4" fmla="*/ 2144684 w 2144684"/>
              <a:gd name="connsiteY4" fmla="*/ 0 h 5201424"/>
              <a:gd name="connsiteX5" fmla="*/ 2144684 w 2144684"/>
              <a:gd name="connsiteY5" fmla="*/ 598164 h 5201424"/>
              <a:gd name="connsiteX6" fmla="*/ 2144684 w 2144684"/>
              <a:gd name="connsiteY6" fmla="*/ 1144313 h 5201424"/>
              <a:gd name="connsiteX7" fmla="*/ 2144684 w 2144684"/>
              <a:gd name="connsiteY7" fmla="*/ 1794491 h 5201424"/>
              <a:gd name="connsiteX8" fmla="*/ 2144684 w 2144684"/>
              <a:gd name="connsiteY8" fmla="*/ 2444669 h 5201424"/>
              <a:gd name="connsiteX9" fmla="*/ 2144684 w 2144684"/>
              <a:gd name="connsiteY9" fmla="*/ 2990819 h 5201424"/>
              <a:gd name="connsiteX10" fmla="*/ 2144684 w 2144684"/>
              <a:gd name="connsiteY10" fmla="*/ 3536968 h 5201424"/>
              <a:gd name="connsiteX11" fmla="*/ 2144684 w 2144684"/>
              <a:gd name="connsiteY11" fmla="*/ 4187146 h 5201424"/>
              <a:gd name="connsiteX12" fmla="*/ 2144684 w 2144684"/>
              <a:gd name="connsiteY12" fmla="*/ 5201424 h 5201424"/>
              <a:gd name="connsiteX13" fmla="*/ 1672854 w 2144684"/>
              <a:gd name="connsiteY13" fmla="*/ 5201424 h 5201424"/>
              <a:gd name="connsiteX14" fmla="*/ 1093789 w 2144684"/>
              <a:gd name="connsiteY14" fmla="*/ 5201424 h 5201424"/>
              <a:gd name="connsiteX15" fmla="*/ 600512 w 2144684"/>
              <a:gd name="connsiteY15" fmla="*/ 5201424 h 5201424"/>
              <a:gd name="connsiteX16" fmla="*/ 0 w 2144684"/>
              <a:gd name="connsiteY16" fmla="*/ 5201424 h 5201424"/>
              <a:gd name="connsiteX17" fmla="*/ 0 w 2144684"/>
              <a:gd name="connsiteY17" fmla="*/ 4447218 h 5201424"/>
              <a:gd name="connsiteX18" fmla="*/ 0 w 2144684"/>
              <a:gd name="connsiteY18" fmla="*/ 3953082 h 5201424"/>
              <a:gd name="connsiteX19" fmla="*/ 0 w 2144684"/>
              <a:gd name="connsiteY19" fmla="*/ 3406933 h 5201424"/>
              <a:gd name="connsiteX20" fmla="*/ 0 w 2144684"/>
              <a:gd name="connsiteY20" fmla="*/ 2860783 h 5201424"/>
              <a:gd name="connsiteX21" fmla="*/ 0 w 2144684"/>
              <a:gd name="connsiteY21" fmla="*/ 2262619 h 5201424"/>
              <a:gd name="connsiteX22" fmla="*/ 0 w 2144684"/>
              <a:gd name="connsiteY22" fmla="*/ 1508413 h 5201424"/>
              <a:gd name="connsiteX23" fmla="*/ 0 w 2144684"/>
              <a:gd name="connsiteY23" fmla="*/ 858235 h 5201424"/>
              <a:gd name="connsiteX24" fmla="*/ 0 w 2144684"/>
              <a:gd name="connsiteY24" fmla="*/ 0 h 520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44684" h="5201424" extrusionOk="0">
                <a:moveTo>
                  <a:pt x="0" y="0"/>
                </a:moveTo>
                <a:cubicBezTo>
                  <a:pt x="152534" y="-10074"/>
                  <a:pt x="300638" y="11254"/>
                  <a:pt x="514724" y="0"/>
                </a:cubicBezTo>
                <a:cubicBezTo>
                  <a:pt x="728810" y="-11254"/>
                  <a:pt x="878799" y="-12855"/>
                  <a:pt x="986555" y="0"/>
                </a:cubicBezTo>
                <a:cubicBezTo>
                  <a:pt x="1094311" y="12855"/>
                  <a:pt x="1342805" y="-4951"/>
                  <a:pt x="1565619" y="0"/>
                </a:cubicBezTo>
                <a:cubicBezTo>
                  <a:pt x="1788433" y="4951"/>
                  <a:pt x="1911941" y="6064"/>
                  <a:pt x="2144684" y="0"/>
                </a:cubicBezTo>
                <a:cubicBezTo>
                  <a:pt x="2123201" y="246065"/>
                  <a:pt x="2172244" y="299377"/>
                  <a:pt x="2144684" y="598164"/>
                </a:cubicBezTo>
                <a:cubicBezTo>
                  <a:pt x="2117124" y="896951"/>
                  <a:pt x="2168606" y="1023819"/>
                  <a:pt x="2144684" y="1144313"/>
                </a:cubicBezTo>
                <a:cubicBezTo>
                  <a:pt x="2120762" y="1264807"/>
                  <a:pt x="2122579" y="1583302"/>
                  <a:pt x="2144684" y="1794491"/>
                </a:cubicBezTo>
                <a:cubicBezTo>
                  <a:pt x="2166789" y="2005680"/>
                  <a:pt x="2136795" y="2194011"/>
                  <a:pt x="2144684" y="2444669"/>
                </a:cubicBezTo>
                <a:cubicBezTo>
                  <a:pt x="2152573" y="2695327"/>
                  <a:pt x="2168347" y="2717923"/>
                  <a:pt x="2144684" y="2990819"/>
                </a:cubicBezTo>
                <a:cubicBezTo>
                  <a:pt x="2121022" y="3263715"/>
                  <a:pt x="2124476" y="3266166"/>
                  <a:pt x="2144684" y="3536968"/>
                </a:cubicBezTo>
                <a:cubicBezTo>
                  <a:pt x="2164892" y="3807770"/>
                  <a:pt x="2119982" y="4004647"/>
                  <a:pt x="2144684" y="4187146"/>
                </a:cubicBezTo>
                <a:cubicBezTo>
                  <a:pt x="2169386" y="4369645"/>
                  <a:pt x="2173089" y="4922333"/>
                  <a:pt x="2144684" y="5201424"/>
                </a:cubicBezTo>
                <a:cubicBezTo>
                  <a:pt x="1923600" y="5182990"/>
                  <a:pt x="1842674" y="5183861"/>
                  <a:pt x="1672854" y="5201424"/>
                </a:cubicBezTo>
                <a:cubicBezTo>
                  <a:pt x="1503034" y="5218988"/>
                  <a:pt x="1362512" y="5206134"/>
                  <a:pt x="1093789" y="5201424"/>
                </a:cubicBezTo>
                <a:cubicBezTo>
                  <a:pt x="825067" y="5196714"/>
                  <a:pt x="760611" y="5203525"/>
                  <a:pt x="600512" y="5201424"/>
                </a:cubicBezTo>
                <a:cubicBezTo>
                  <a:pt x="440413" y="5199323"/>
                  <a:pt x="179445" y="5217581"/>
                  <a:pt x="0" y="5201424"/>
                </a:cubicBezTo>
                <a:cubicBezTo>
                  <a:pt x="19500" y="4981477"/>
                  <a:pt x="-15521" y="4729410"/>
                  <a:pt x="0" y="4447218"/>
                </a:cubicBezTo>
                <a:cubicBezTo>
                  <a:pt x="15521" y="4165026"/>
                  <a:pt x="13381" y="4052068"/>
                  <a:pt x="0" y="3953082"/>
                </a:cubicBezTo>
                <a:cubicBezTo>
                  <a:pt x="-13381" y="3854096"/>
                  <a:pt x="15718" y="3590976"/>
                  <a:pt x="0" y="3406933"/>
                </a:cubicBezTo>
                <a:cubicBezTo>
                  <a:pt x="-15718" y="3222890"/>
                  <a:pt x="294" y="3095717"/>
                  <a:pt x="0" y="2860783"/>
                </a:cubicBezTo>
                <a:cubicBezTo>
                  <a:pt x="-294" y="2625849"/>
                  <a:pt x="-8019" y="2496664"/>
                  <a:pt x="0" y="2262619"/>
                </a:cubicBezTo>
                <a:cubicBezTo>
                  <a:pt x="8019" y="2028574"/>
                  <a:pt x="-23772" y="1702604"/>
                  <a:pt x="0" y="1508413"/>
                </a:cubicBezTo>
                <a:cubicBezTo>
                  <a:pt x="23772" y="1314222"/>
                  <a:pt x="-31795" y="1132113"/>
                  <a:pt x="0" y="858235"/>
                </a:cubicBezTo>
                <a:cubicBezTo>
                  <a:pt x="31795" y="584357"/>
                  <a:pt x="994" y="267733"/>
                  <a:pt x="0" y="0"/>
                </a:cubicBezTo>
                <a:close/>
              </a:path>
            </a:pathLst>
          </a:custGeom>
          <a:noFill/>
          <a:ln w="28575">
            <a:solidFill>
              <a:schemeClr val="tx1"/>
            </a:solidFill>
            <a:prstDash val="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endParaRPr lang="en-US" sz="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Brahman/</a:t>
            </a:r>
          </a:p>
          <a:p>
            <a:pPr algn="ctr"/>
            <a:r>
              <a:rPr lang="en-US" sz="2400" dirty="0">
                <a:latin typeface="Times New Roman" panose="02020603050405020304" pitchFamily="18" charset="0"/>
                <a:cs typeface="Times New Roman" panose="02020603050405020304" pitchFamily="18" charset="0"/>
              </a:rPr>
              <a:t>Brahmin</a:t>
            </a:r>
          </a:p>
          <a:p>
            <a:pPr algn="ctr"/>
            <a:r>
              <a:rPr lang="en-US" sz="2400" dirty="0">
                <a:latin typeface="Times New Roman" panose="02020603050405020304" pitchFamily="18" charset="0"/>
                <a:cs typeface="Times New Roman" panose="02020603050405020304" pitchFamily="18" charset="0"/>
              </a:rPr>
              <a:t>(‘priest’)</a:t>
            </a:r>
          </a:p>
          <a:p>
            <a:pPr algn="ctr"/>
            <a:endParaRPr lang="en-US" sz="20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kṣatriya</a:t>
            </a:r>
            <a:endParaRPr lang="en-US" sz="2400" i="1"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(‘noble’)</a:t>
            </a:r>
          </a:p>
          <a:p>
            <a:pPr algn="ctr"/>
            <a:endParaRPr lang="en-US" sz="20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vaiśya</a:t>
            </a:r>
            <a:endParaRPr lang="en-US" sz="2400" i="1"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(‘merchant’)</a:t>
            </a:r>
          </a:p>
          <a:p>
            <a:pPr algn="ctr"/>
            <a:endParaRPr lang="en-US" sz="20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śūdra</a:t>
            </a:r>
            <a:endParaRPr lang="en-US" sz="2400" i="1"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(‘worker’)</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‘untouchable’</a:t>
            </a:r>
          </a:p>
        </p:txBody>
      </p:sp>
      <p:cxnSp>
        <p:nvCxnSpPr>
          <p:cNvPr id="8" name="Straight Connector 7">
            <a:extLst>
              <a:ext uri="{FF2B5EF4-FFF2-40B4-BE49-F238E27FC236}">
                <a16:creationId xmlns:a16="http://schemas.microsoft.com/office/drawing/2014/main" id="{1586EBF0-F652-6244-BBFD-DDD4CDCBBEB4}"/>
              </a:ext>
            </a:extLst>
          </p:cNvPr>
          <p:cNvCxnSpPr/>
          <p:nvPr/>
        </p:nvCxnSpPr>
        <p:spPr>
          <a:xfrm>
            <a:off x="10249838" y="269335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035F6F-803F-0B44-BF0B-8F4B9F583E62}"/>
              </a:ext>
            </a:extLst>
          </p:cNvPr>
          <p:cNvCxnSpPr/>
          <p:nvPr/>
        </p:nvCxnSpPr>
        <p:spPr>
          <a:xfrm>
            <a:off x="10217650" y="370300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007EC0-38AB-1B4A-ADEE-020F76398359}"/>
              </a:ext>
            </a:extLst>
          </p:cNvPr>
          <p:cNvCxnSpPr/>
          <p:nvPr/>
        </p:nvCxnSpPr>
        <p:spPr>
          <a:xfrm>
            <a:off x="10249838" y="473170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26530A-46BB-4A49-BA20-FD931560CFFB}"/>
              </a:ext>
            </a:extLst>
          </p:cNvPr>
          <p:cNvCxnSpPr/>
          <p:nvPr/>
        </p:nvCxnSpPr>
        <p:spPr>
          <a:xfrm>
            <a:off x="10217650" y="574135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FF2092-E175-8441-A7AE-13018D19F492}"/>
              </a:ext>
            </a:extLst>
          </p:cNvPr>
          <p:cNvCxnSpPr/>
          <p:nvPr/>
        </p:nvCxnSpPr>
        <p:spPr>
          <a:xfrm>
            <a:off x="10217650" y="587470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0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21B2-1B73-0F48-A306-F09BB7F2821B}"/>
              </a:ext>
            </a:extLst>
          </p:cNvPr>
          <p:cNvSpPr>
            <a:spLocks noGrp="1"/>
          </p:cNvSpPr>
          <p:nvPr>
            <p:ph type="title"/>
          </p:nvPr>
        </p:nvSpPr>
        <p:spPr>
          <a:xfrm>
            <a:off x="364671" y="-190047"/>
            <a:ext cx="10515600" cy="1325563"/>
          </a:xfrm>
        </p:spPr>
        <p:txBody>
          <a:bodyPr/>
          <a:lstStyle/>
          <a:p>
            <a:r>
              <a:rPr lang="en-US" dirty="0">
                <a:latin typeface="Times New Roman" panose="02020603050405020304" pitchFamily="18" charset="0"/>
                <a:cs typeface="Times New Roman" panose="02020603050405020304" pitchFamily="18" charset="0"/>
              </a:rPr>
              <a:t>From the </a:t>
            </a:r>
            <a:r>
              <a:rPr lang="en-US" i="1" dirty="0" err="1">
                <a:latin typeface="Times New Roman" panose="02020603050405020304" pitchFamily="18" charset="0"/>
                <a:cs typeface="Times New Roman" panose="02020603050405020304" pitchFamily="18" charset="0"/>
              </a:rPr>
              <a:t>Assalāyana</a:t>
            </a:r>
            <a:r>
              <a:rPr lang="en-US" i="1" dirty="0">
                <a:latin typeface="Times New Roman" panose="02020603050405020304" pitchFamily="18" charset="0"/>
                <a:cs typeface="Times New Roman" panose="02020603050405020304" pitchFamily="18" charset="0"/>
              </a:rPr>
              <a:t>-Sutta</a:t>
            </a:r>
          </a:p>
        </p:txBody>
      </p:sp>
      <p:sp>
        <p:nvSpPr>
          <p:cNvPr id="4" name="TextBox 3">
            <a:extLst>
              <a:ext uri="{FF2B5EF4-FFF2-40B4-BE49-F238E27FC236}">
                <a16:creationId xmlns:a16="http://schemas.microsoft.com/office/drawing/2014/main" id="{41F7FC22-20EA-4F44-AEFA-F0C54111CF19}"/>
              </a:ext>
            </a:extLst>
          </p:cNvPr>
          <p:cNvSpPr txBox="1"/>
          <p:nvPr/>
        </p:nvSpPr>
        <p:spPr>
          <a:xfrm>
            <a:off x="542925" y="1135516"/>
            <a:ext cx="7813221" cy="5262979"/>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‘Suppose a brahmin were to abstain from killing living beings, from taking what is not given, from misconduct in sensual pleasures, from false speech, from malicious speech, from harsh speech, and from gossip, were to be uncovetous, to have a mind without ill will, and to hold the right view. Upon the dissolution of the body, at death, would he alone go to a happy destination, even to a heavenly world, but not a noble, a merchant, or a worker?</a:t>
            </a:r>
          </a:p>
          <a:p>
            <a:pPr algn="just"/>
            <a:endParaRPr lang="en-US" sz="14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No, master </a:t>
            </a:r>
            <a:r>
              <a:rPr lang="en-US" sz="2200" dirty="0" err="1">
                <a:latin typeface="Times New Roman" panose="02020603050405020304" pitchFamily="18" charset="0"/>
                <a:cs typeface="Times New Roman" panose="02020603050405020304" pitchFamily="18" charset="0"/>
              </a:rPr>
              <a:t>Gotama</a:t>
            </a:r>
            <a:r>
              <a:rPr lang="en-US" sz="2200" dirty="0">
                <a:latin typeface="Times New Roman" panose="02020603050405020304" pitchFamily="18" charset="0"/>
                <a:cs typeface="Times New Roman" panose="02020603050405020304" pitchFamily="18" charset="0"/>
              </a:rPr>
              <a:t> [i.e., the Buddha] – whether it be a noble, or a brahmin, or a merchant, or a worker – those of all four classes of person who abstain from killing living beings [etcetera]…at death, appear in a happy destination, even in a heavenly world.</a:t>
            </a:r>
          </a:p>
          <a:p>
            <a:pPr algn="just"/>
            <a:endParaRPr lang="en-US" sz="14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Then by virtue of what, or with the support of what, do brahmins say: ‘brahmins are the highest class of person, those of any other class are inferior…?’</a:t>
            </a:r>
          </a:p>
        </p:txBody>
      </p:sp>
      <p:sp>
        <p:nvSpPr>
          <p:cNvPr id="5" name="TextBox 4">
            <a:extLst>
              <a:ext uri="{FF2B5EF4-FFF2-40B4-BE49-F238E27FC236}">
                <a16:creationId xmlns:a16="http://schemas.microsoft.com/office/drawing/2014/main" id="{4E972196-ADF3-E046-B3E5-5E44E06273B5}"/>
              </a:ext>
            </a:extLst>
          </p:cNvPr>
          <p:cNvSpPr txBox="1"/>
          <p:nvPr/>
        </p:nvSpPr>
        <p:spPr>
          <a:xfrm>
            <a:off x="8534400" y="1350959"/>
            <a:ext cx="3114675" cy="4832092"/>
          </a:xfrm>
          <a:custGeom>
            <a:avLst/>
            <a:gdLst>
              <a:gd name="connsiteX0" fmla="*/ 0 w 3114675"/>
              <a:gd name="connsiteY0" fmla="*/ 0 h 4832092"/>
              <a:gd name="connsiteX1" fmla="*/ 456819 w 3114675"/>
              <a:gd name="connsiteY1" fmla="*/ 0 h 4832092"/>
              <a:gd name="connsiteX2" fmla="*/ 1007078 w 3114675"/>
              <a:gd name="connsiteY2" fmla="*/ 0 h 4832092"/>
              <a:gd name="connsiteX3" fmla="*/ 1495044 w 3114675"/>
              <a:gd name="connsiteY3" fmla="*/ 0 h 4832092"/>
              <a:gd name="connsiteX4" fmla="*/ 2045303 w 3114675"/>
              <a:gd name="connsiteY4" fmla="*/ 0 h 4832092"/>
              <a:gd name="connsiteX5" fmla="*/ 2502122 w 3114675"/>
              <a:gd name="connsiteY5" fmla="*/ 0 h 4832092"/>
              <a:gd name="connsiteX6" fmla="*/ 3114675 w 3114675"/>
              <a:gd name="connsiteY6" fmla="*/ 0 h 4832092"/>
              <a:gd name="connsiteX7" fmla="*/ 3114675 w 3114675"/>
              <a:gd name="connsiteY7" fmla="*/ 440257 h 4832092"/>
              <a:gd name="connsiteX8" fmla="*/ 3114675 w 3114675"/>
              <a:gd name="connsiteY8" fmla="*/ 928835 h 4832092"/>
              <a:gd name="connsiteX9" fmla="*/ 3114675 w 3114675"/>
              <a:gd name="connsiteY9" fmla="*/ 1514055 h 4832092"/>
              <a:gd name="connsiteX10" fmla="*/ 3114675 w 3114675"/>
              <a:gd name="connsiteY10" fmla="*/ 2002634 h 4832092"/>
              <a:gd name="connsiteX11" fmla="*/ 3114675 w 3114675"/>
              <a:gd name="connsiteY11" fmla="*/ 2587854 h 4832092"/>
              <a:gd name="connsiteX12" fmla="*/ 3114675 w 3114675"/>
              <a:gd name="connsiteY12" fmla="*/ 3028111 h 4832092"/>
              <a:gd name="connsiteX13" fmla="*/ 3114675 w 3114675"/>
              <a:gd name="connsiteY13" fmla="*/ 3613331 h 4832092"/>
              <a:gd name="connsiteX14" fmla="*/ 3114675 w 3114675"/>
              <a:gd name="connsiteY14" fmla="*/ 4150230 h 4832092"/>
              <a:gd name="connsiteX15" fmla="*/ 3114675 w 3114675"/>
              <a:gd name="connsiteY15" fmla="*/ 4832092 h 4832092"/>
              <a:gd name="connsiteX16" fmla="*/ 2533269 w 3114675"/>
              <a:gd name="connsiteY16" fmla="*/ 4832092 h 4832092"/>
              <a:gd name="connsiteX17" fmla="*/ 2045303 w 3114675"/>
              <a:gd name="connsiteY17" fmla="*/ 4832092 h 4832092"/>
              <a:gd name="connsiteX18" fmla="*/ 1557338 w 3114675"/>
              <a:gd name="connsiteY18" fmla="*/ 4832092 h 4832092"/>
              <a:gd name="connsiteX19" fmla="*/ 1007078 w 3114675"/>
              <a:gd name="connsiteY19" fmla="*/ 4832092 h 4832092"/>
              <a:gd name="connsiteX20" fmla="*/ 0 w 3114675"/>
              <a:gd name="connsiteY20" fmla="*/ 4832092 h 4832092"/>
              <a:gd name="connsiteX21" fmla="*/ 0 w 3114675"/>
              <a:gd name="connsiteY21" fmla="*/ 4343514 h 4832092"/>
              <a:gd name="connsiteX22" fmla="*/ 0 w 3114675"/>
              <a:gd name="connsiteY22" fmla="*/ 3903257 h 4832092"/>
              <a:gd name="connsiteX23" fmla="*/ 0 w 3114675"/>
              <a:gd name="connsiteY23" fmla="*/ 3511320 h 4832092"/>
              <a:gd name="connsiteX24" fmla="*/ 0 w 3114675"/>
              <a:gd name="connsiteY24" fmla="*/ 2974421 h 4832092"/>
              <a:gd name="connsiteX25" fmla="*/ 0 w 3114675"/>
              <a:gd name="connsiteY25" fmla="*/ 2582485 h 4832092"/>
              <a:gd name="connsiteX26" fmla="*/ 0 w 3114675"/>
              <a:gd name="connsiteY26" fmla="*/ 1948944 h 4832092"/>
              <a:gd name="connsiteX27" fmla="*/ 0 w 3114675"/>
              <a:gd name="connsiteY27" fmla="*/ 1460366 h 4832092"/>
              <a:gd name="connsiteX28" fmla="*/ 0 w 3114675"/>
              <a:gd name="connsiteY28" fmla="*/ 923466 h 4832092"/>
              <a:gd name="connsiteX29" fmla="*/ 0 w 3114675"/>
              <a:gd name="connsiteY29" fmla="*/ 0 h 48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14675" h="4832092" extrusionOk="0">
                <a:moveTo>
                  <a:pt x="0" y="0"/>
                </a:moveTo>
                <a:cubicBezTo>
                  <a:pt x="121067" y="-21098"/>
                  <a:pt x="228792" y="10598"/>
                  <a:pt x="456819" y="0"/>
                </a:cubicBezTo>
                <a:cubicBezTo>
                  <a:pt x="684846" y="-10598"/>
                  <a:pt x="883099" y="55469"/>
                  <a:pt x="1007078" y="0"/>
                </a:cubicBezTo>
                <a:cubicBezTo>
                  <a:pt x="1131057" y="-55469"/>
                  <a:pt x="1293078" y="56222"/>
                  <a:pt x="1495044" y="0"/>
                </a:cubicBezTo>
                <a:cubicBezTo>
                  <a:pt x="1697010" y="-56222"/>
                  <a:pt x="1824852" y="31793"/>
                  <a:pt x="2045303" y="0"/>
                </a:cubicBezTo>
                <a:cubicBezTo>
                  <a:pt x="2265754" y="-31793"/>
                  <a:pt x="2375958" y="44407"/>
                  <a:pt x="2502122" y="0"/>
                </a:cubicBezTo>
                <a:cubicBezTo>
                  <a:pt x="2628286" y="-44407"/>
                  <a:pt x="2872761" y="57283"/>
                  <a:pt x="3114675" y="0"/>
                </a:cubicBezTo>
                <a:cubicBezTo>
                  <a:pt x="3161226" y="185427"/>
                  <a:pt x="3071227" y="291538"/>
                  <a:pt x="3114675" y="440257"/>
                </a:cubicBezTo>
                <a:cubicBezTo>
                  <a:pt x="3158123" y="588976"/>
                  <a:pt x="3095561" y="713519"/>
                  <a:pt x="3114675" y="928835"/>
                </a:cubicBezTo>
                <a:cubicBezTo>
                  <a:pt x="3133789" y="1144151"/>
                  <a:pt x="3061999" y="1330161"/>
                  <a:pt x="3114675" y="1514055"/>
                </a:cubicBezTo>
                <a:cubicBezTo>
                  <a:pt x="3167351" y="1697949"/>
                  <a:pt x="3074254" y="1805037"/>
                  <a:pt x="3114675" y="2002634"/>
                </a:cubicBezTo>
                <a:cubicBezTo>
                  <a:pt x="3155096" y="2200231"/>
                  <a:pt x="3098283" y="2363872"/>
                  <a:pt x="3114675" y="2587854"/>
                </a:cubicBezTo>
                <a:cubicBezTo>
                  <a:pt x="3131067" y="2811836"/>
                  <a:pt x="3080191" y="2824570"/>
                  <a:pt x="3114675" y="3028111"/>
                </a:cubicBezTo>
                <a:cubicBezTo>
                  <a:pt x="3149159" y="3231652"/>
                  <a:pt x="3101256" y="3410311"/>
                  <a:pt x="3114675" y="3613331"/>
                </a:cubicBezTo>
                <a:cubicBezTo>
                  <a:pt x="3128094" y="3816351"/>
                  <a:pt x="3110884" y="3987866"/>
                  <a:pt x="3114675" y="4150230"/>
                </a:cubicBezTo>
                <a:cubicBezTo>
                  <a:pt x="3118466" y="4312594"/>
                  <a:pt x="3072629" y="4565741"/>
                  <a:pt x="3114675" y="4832092"/>
                </a:cubicBezTo>
                <a:cubicBezTo>
                  <a:pt x="2944589" y="4892740"/>
                  <a:pt x="2709107" y="4777431"/>
                  <a:pt x="2533269" y="4832092"/>
                </a:cubicBezTo>
                <a:cubicBezTo>
                  <a:pt x="2357431" y="4886753"/>
                  <a:pt x="2266516" y="4803679"/>
                  <a:pt x="2045303" y="4832092"/>
                </a:cubicBezTo>
                <a:cubicBezTo>
                  <a:pt x="1824090" y="4860505"/>
                  <a:pt x="1795133" y="4822088"/>
                  <a:pt x="1557338" y="4832092"/>
                </a:cubicBezTo>
                <a:cubicBezTo>
                  <a:pt x="1319543" y="4842096"/>
                  <a:pt x="1269825" y="4786028"/>
                  <a:pt x="1007078" y="4832092"/>
                </a:cubicBezTo>
                <a:cubicBezTo>
                  <a:pt x="744331" y="4878156"/>
                  <a:pt x="273823" y="4746177"/>
                  <a:pt x="0" y="4832092"/>
                </a:cubicBezTo>
                <a:cubicBezTo>
                  <a:pt x="-6026" y="4620563"/>
                  <a:pt x="28853" y="4459721"/>
                  <a:pt x="0" y="4343514"/>
                </a:cubicBezTo>
                <a:cubicBezTo>
                  <a:pt x="-28853" y="4227307"/>
                  <a:pt x="39508" y="3995738"/>
                  <a:pt x="0" y="3903257"/>
                </a:cubicBezTo>
                <a:cubicBezTo>
                  <a:pt x="-39508" y="3810776"/>
                  <a:pt x="41336" y="3630445"/>
                  <a:pt x="0" y="3511320"/>
                </a:cubicBezTo>
                <a:cubicBezTo>
                  <a:pt x="-41336" y="3392195"/>
                  <a:pt x="40650" y="3216367"/>
                  <a:pt x="0" y="2974421"/>
                </a:cubicBezTo>
                <a:cubicBezTo>
                  <a:pt x="-40650" y="2732475"/>
                  <a:pt x="9892" y="2695596"/>
                  <a:pt x="0" y="2582485"/>
                </a:cubicBezTo>
                <a:cubicBezTo>
                  <a:pt x="-9892" y="2469374"/>
                  <a:pt x="64070" y="2113159"/>
                  <a:pt x="0" y="1948944"/>
                </a:cubicBezTo>
                <a:cubicBezTo>
                  <a:pt x="-64070" y="1784729"/>
                  <a:pt x="9470" y="1642055"/>
                  <a:pt x="0" y="1460366"/>
                </a:cubicBezTo>
                <a:cubicBezTo>
                  <a:pt x="-9470" y="1278677"/>
                  <a:pt x="32196" y="1034498"/>
                  <a:pt x="0" y="923466"/>
                </a:cubicBezTo>
                <a:cubicBezTo>
                  <a:pt x="-32196" y="812434"/>
                  <a:pt x="75151" y="201840"/>
                  <a:pt x="0" y="0"/>
                </a:cubicBezTo>
                <a:close/>
              </a:path>
            </a:pathLst>
          </a:custGeom>
          <a:noFill/>
          <a:ln w="28575">
            <a:solidFill>
              <a:schemeClr val="tx1"/>
            </a:solidFill>
            <a:prstDash val="dash"/>
            <a:extLst>
              <a:ext uri="{C807C97D-BFC1-408E-A445-0C87EB9F89A2}">
                <ask:lineSketchStyleProps xmlns:ask="http://schemas.microsoft.com/office/drawing/2018/sketchyshapes" sd="4222757554">
                  <a:prstGeom prst="rect">
                    <a:avLst/>
                  </a:prstGeom>
                  <ask:type>
                    <ask:lineSketchScribble/>
                  </ask:type>
                </ask:lineSketchStyleProps>
              </a:ext>
            </a:extLst>
          </a:ln>
        </p:spPr>
        <p:txBody>
          <a:bodyPr wrap="square" rtlCol="0">
            <a:spAutoFit/>
          </a:bodyPr>
          <a:lstStyle/>
          <a:p>
            <a:pPr algn="just"/>
            <a:endParaRPr lang="en-US" sz="1000" i="1" dirty="0">
              <a:latin typeface="Times New Roman" panose="02020603050405020304" pitchFamily="18" charset="0"/>
              <a:cs typeface="Times New Roman" panose="02020603050405020304" pitchFamily="18" charset="0"/>
            </a:endParaRPr>
          </a:p>
          <a:p>
            <a:pPr algn="just"/>
            <a:r>
              <a:rPr lang="en-US" sz="2200" i="1" dirty="0" err="1">
                <a:latin typeface="Times New Roman" panose="02020603050405020304" pitchFamily="18" charset="0"/>
                <a:cs typeface="Times New Roman" panose="02020603050405020304" pitchFamily="18" charset="0"/>
              </a:rPr>
              <a:t>varṇa</a:t>
            </a:r>
            <a:r>
              <a:rPr lang="en-US" sz="2200" dirty="0">
                <a:latin typeface="Times New Roman" panose="02020603050405020304" pitchFamily="18" charset="0"/>
                <a:cs typeface="Times New Roman" panose="02020603050405020304" pitchFamily="18" charset="0"/>
              </a:rPr>
              <a:t> – lit. ‘</a:t>
            </a:r>
            <a:r>
              <a:rPr lang="en-US" sz="2200" dirty="0" err="1">
                <a:latin typeface="Times New Roman" panose="02020603050405020304" pitchFamily="18" charset="0"/>
                <a:cs typeface="Times New Roman" panose="02020603050405020304" pitchFamily="18" charset="0"/>
              </a:rPr>
              <a:t>colour</a:t>
            </a:r>
            <a:r>
              <a:rPr lang="en-US" sz="2200" dirty="0">
                <a:latin typeface="Times New Roman" panose="02020603050405020304" pitchFamily="18" charset="0"/>
                <a:cs typeface="Times New Roman" panose="02020603050405020304" pitchFamily="18" charset="0"/>
              </a:rPr>
              <a:t>’: a term used in ancient and classical India to distinguish four broad classes of persons in society (here ‘brahmins’; ‘nobles’; ‘merchants’; ‘workers’).</a:t>
            </a:r>
          </a:p>
          <a:p>
            <a:pPr algn="just"/>
            <a:endParaRPr lang="en-US" sz="2200" dirty="0">
              <a:latin typeface="Times New Roman" panose="02020603050405020304" pitchFamily="18" charset="0"/>
              <a:cs typeface="Times New Roman" panose="02020603050405020304" pitchFamily="18" charset="0"/>
            </a:endParaRPr>
          </a:p>
          <a:p>
            <a:pPr algn="just"/>
            <a:r>
              <a:rPr lang="en-US" sz="2200" i="1" dirty="0" err="1">
                <a:latin typeface="Times New Roman" panose="02020603050405020304" pitchFamily="18" charset="0"/>
                <a:cs typeface="Times New Roman" panose="02020603050405020304" pitchFamily="18" charset="0"/>
              </a:rPr>
              <a:t>jāti</a:t>
            </a:r>
            <a:r>
              <a:rPr lang="en-US" sz="2200" dirty="0">
                <a:latin typeface="Times New Roman" panose="02020603050405020304" pitchFamily="18" charset="0"/>
                <a:cs typeface="Times New Roman" panose="02020603050405020304" pitchFamily="18" charset="0"/>
              </a:rPr>
              <a:t> – lit. ‘birth’: a </a:t>
            </a:r>
            <a:r>
              <a:rPr lang="en-US" sz="2200" i="1" dirty="0">
                <a:latin typeface="Times New Roman" panose="02020603050405020304" pitchFamily="18" charset="0"/>
                <a:cs typeface="Times New Roman" panose="02020603050405020304" pitchFamily="18" charset="0"/>
              </a:rPr>
              <a:t>related</a:t>
            </a:r>
            <a:r>
              <a:rPr lang="en-US" sz="2200" dirty="0">
                <a:latin typeface="Times New Roman" panose="02020603050405020304" pitchFamily="18" charset="0"/>
                <a:cs typeface="Times New Roman" panose="02020603050405020304" pitchFamily="18" charset="0"/>
              </a:rPr>
              <a:t> concept more prevalent in modern India, often translated as ‘caste’.</a:t>
            </a:r>
          </a:p>
          <a:p>
            <a:pPr algn="just"/>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45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21B2-1B73-0F48-A306-F09BB7F2821B}"/>
              </a:ext>
            </a:extLst>
          </p:cNvPr>
          <p:cNvSpPr>
            <a:spLocks noGrp="1"/>
          </p:cNvSpPr>
          <p:nvPr>
            <p:ph type="title"/>
          </p:nvPr>
        </p:nvSpPr>
        <p:spPr>
          <a:xfrm>
            <a:off x="364671" y="0"/>
            <a:ext cx="10515600" cy="1325563"/>
          </a:xfrm>
        </p:spPr>
        <p:txBody>
          <a:bodyPr/>
          <a:lstStyle/>
          <a:p>
            <a:r>
              <a:rPr lang="en-US" dirty="0">
                <a:latin typeface="Times New Roman" panose="02020603050405020304" pitchFamily="18" charset="0"/>
                <a:cs typeface="Times New Roman" panose="02020603050405020304" pitchFamily="18" charset="0"/>
              </a:rPr>
              <a:t>Ambedkar Buddhism of modern India (I)</a:t>
            </a:r>
            <a:endParaRPr 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B9FD2E9-AC39-334F-AB9A-ED2381B31F39}"/>
              </a:ext>
            </a:extLst>
          </p:cNvPr>
          <p:cNvSpPr txBox="1"/>
          <p:nvPr/>
        </p:nvSpPr>
        <p:spPr>
          <a:xfrm>
            <a:off x="665388" y="1325563"/>
            <a:ext cx="6592662" cy="4647426"/>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‘If there is anything which could be said with confidence it is this: He (the Buddha) was nothing if not rational, if not logical. Anything therefore which is rational and logical, and other things being equal, may be taken to be the word of the Buddha.</a:t>
            </a:r>
          </a:p>
          <a:p>
            <a:pPr algn="just"/>
            <a:endParaRPr lang="en-US" sz="10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 second thing is that the Buddha never cared to enter into a discussion which was not profitable for man’s welfare. Therefore anything attributed to the Buddha which did not relate to man’s welfare cannot be accepted to be the word of the Buddha.’</a:t>
            </a:r>
          </a:p>
          <a:p>
            <a:pPr algn="just"/>
            <a:endParaRPr lang="en-US" sz="2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Ambedkar’s </a:t>
            </a:r>
            <a:r>
              <a:rPr lang="en-US" sz="2200" i="1" dirty="0">
                <a:latin typeface="Times New Roman" panose="02020603050405020304" pitchFamily="18" charset="0"/>
                <a:cs typeface="Times New Roman" panose="02020603050405020304" pitchFamily="18" charset="0"/>
              </a:rPr>
              <a:t>The Buddha and His Dhamma</a:t>
            </a:r>
            <a:r>
              <a:rPr lang="en-US" sz="2200" dirty="0">
                <a:latin typeface="Times New Roman" panose="02020603050405020304" pitchFamily="18" charset="0"/>
                <a:cs typeface="Times New Roman" panose="02020603050405020304" pitchFamily="18" charset="0"/>
              </a:rPr>
              <a:t>, p.350–351</a:t>
            </a:r>
          </a:p>
          <a:p>
            <a:pPr algn="just"/>
            <a:endParaRPr lang="en-US" sz="2200" dirty="0">
              <a:latin typeface="Times New Roman" panose="02020603050405020304" pitchFamily="18" charset="0"/>
              <a:cs typeface="Times New Roman" panose="02020603050405020304" pitchFamily="18" charset="0"/>
            </a:endParaRPr>
          </a:p>
        </p:txBody>
      </p:sp>
      <p:pic>
        <p:nvPicPr>
          <p:cNvPr id="1026" name="Picture 2">
            <a:hlinkClick r:id="rId4"/>
            <a:extLst>
              <a:ext uri="{FF2B5EF4-FFF2-40B4-BE49-F238E27FC236}">
                <a16:creationId xmlns:a16="http://schemas.microsoft.com/office/drawing/2014/main" id="{557796B1-7EBE-AF4F-920D-59CA0CFD1F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43850" y="1138464"/>
            <a:ext cx="3397250" cy="4416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65814C-87EF-4C49-8390-2B0B76D05C07}"/>
              </a:ext>
            </a:extLst>
          </p:cNvPr>
          <p:cNvSpPr txBox="1"/>
          <p:nvPr/>
        </p:nvSpPr>
        <p:spPr>
          <a:xfrm>
            <a:off x="7943850" y="5553867"/>
            <a:ext cx="3397250" cy="1015663"/>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B.R. Ambedkar (1891–1956), founder of ‘Ambedkar’ or ‘</a:t>
            </a:r>
            <a:r>
              <a:rPr lang="en-US" sz="2000" dirty="0" err="1">
                <a:latin typeface="Times New Roman" panose="02020603050405020304" pitchFamily="18" charset="0"/>
                <a:cs typeface="Times New Roman" panose="02020603050405020304" pitchFamily="18" charset="0"/>
              </a:rPr>
              <a:t>Navayāna</a:t>
            </a:r>
            <a:r>
              <a:rPr lang="en-US" sz="2000" dirty="0">
                <a:latin typeface="Times New Roman" panose="02020603050405020304" pitchFamily="18" charset="0"/>
                <a:cs typeface="Times New Roman" panose="02020603050405020304" pitchFamily="18" charset="0"/>
              </a:rPr>
              <a:t>’ Buddhism in India</a:t>
            </a:r>
          </a:p>
        </p:txBody>
      </p:sp>
    </p:spTree>
    <p:extLst>
      <p:ext uri="{BB962C8B-B14F-4D97-AF65-F5344CB8AC3E}">
        <p14:creationId xmlns:p14="http://schemas.microsoft.com/office/powerpoint/2010/main" val="329109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21B2-1B73-0F48-A306-F09BB7F2821B}"/>
              </a:ext>
            </a:extLst>
          </p:cNvPr>
          <p:cNvSpPr>
            <a:spLocks noGrp="1"/>
          </p:cNvSpPr>
          <p:nvPr>
            <p:ph type="title"/>
          </p:nvPr>
        </p:nvSpPr>
        <p:spPr>
          <a:xfrm>
            <a:off x="364671" y="0"/>
            <a:ext cx="10515600" cy="1325563"/>
          </a:xfrm>
        </p:spPr>
        <p:txBody>
          <a:bodyPr/>
          <a:lstStyle/>
          <a:p>
            <a:r>
              <a:rPr lang="en-US" dirty="0">
                <a:latin typeface="Times New Roman" panose="02020603050405020304" pitchFamily="18" charset="0"/>
                <a:cs typeface="Times New Roman" panose="02020603050405020304" pitchFamily="18" charset="0"/>
              </a:rPr>
              <a:t>Ambedkar Buddhism of modern India (II)</a:t>
            </a:r>
            <a:endParaRPr 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F7FC22-20EA-4F44-AEFA-F0C54111CF19}"/>
              </a:ext>
            </a:extLst>
          </p:cNvPr>
          <p:cNvSpPr txBox="1"/>
          <p:nvPr/>
        </p:nvSpPr>
        <p:spPr>
          <a:xfrm>
            <a:off x="6264731" y="1099335"/>
            <a:ext cx="5393868" cy="4154984"/>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Buddha’s first audience] felt that in him they had found a social reformer, full of the most earnest moral purpose and trained in all the intellectual culture of his time, who had the originality and the courage to put forth deliberately and with a knowledge of opposing views, the doctrine of salvation to be found here, in this life.’</a:t>
            </a:r>
          </a:p>
          <a:p>
            <a:pPr algn="just"/>
            <a:endParaRPr lang="en-US" sz="1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Ambedkar’s </a:t>
            </a:r>
            <a:r>
              <a:rPr lang="en-US" sz="2200" i="1" dirty="0">
                <a:latin typeface="Times New Roman" panose="02020603050405020304" pitchFamily="18" charset="0"/>
                <a:cs typeface="Times New Roman" panose="02020603050405020304" pitchFamily="18" charset="0"/>
              </a:rPr>
              <a:t>The Buddha and His Dhamma</a:t>
            </a:r>
            <a:r>
              <a:rPr lang="en-US" sz="2200" dirty="0">
                <a:latin typeface="Times New Roman" panose="02020603050405020304" pitchFamily="18" charset="0"/>
                <a:cs typeface="Times New Roman" panose="02020603050405020304" pitchFamily="18" charset="0"/>
              </a:rPr>
              <a:t>, p.131</a:t>
            </a:r>
          </a:p>
          <a:p>
            <a:pPr algn="just"/>
            <a:endParaRPr lang="en-US" sz="2200" dirty="0">
              <a:latin typeface="Times New Roman" panose="02020603050405020304" pitchFamily="18" charset="0"/>
              <a:cs typeface="Times New Roman" panose="02020603050405020304" pitchFamily="18" charset="0"/>
            </a:endParaRPr>
          </a:p>
        </p:txBody>
      </p:sp>
      <p:pic>
        <p:nvPicPr>
          <p:cNvPr id="2050" name="Picture 2" descr="Dalits who converted to Buddhism better off in literacy and well-being">
            <a:hlinkClick r:id="rId4"/>
            <a:extLst>
              <a:ext uri="{FF2B5EF4-FFF2-40B4-BE49-F238E27FC236}">
                <a16:creationId xmlns:a16="http://schemas.microsoft.com/office/drawing/2014/main" id="{1C3AE808-3A1A-DD46-8485-1335FE9914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1" y="1135516"/>
            <a:ext cx="5562600" cy="370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125929-130D-1B46-8ADF-7ED85006C2DF}"/>
              </a:ext>
            </a:extLst>
          </p:cNvPr>
          <p:cNvSpPr txBox="1"/>
          <p:nvPr/>
        </p:nvSpPr>
        <p:spPr>
          <a:xfrm>
            <a:off x="364670" y="5148435"/>
            <a:ext cx="11293929" cy="1877437"/>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purpose of [the] </a:t>
            </a:r>
            <a:r>
              <a:rPr lang="en-US" sz="2200" dirty="0" err="1">
                <a:latin typeface="Times New Roman" panose="02020603050405020304" pitchFamily="18" charset="0"/>
                <a:cs typeface="Times New Roman" panose="02020603050405020304" pitchFamily="18" charset="0"/>
              </a:rPr>
              <a:t>Tathāgata</a:t>
            </a:r>
            <a:r>
              <a:rPr lang="en-US" sz="2200" dirty="0">
                <a:latin typeface="Times New Roman" panose="02020603050405020304" pitchFamily="18" charset="0"/>
                <a:cs typeface="Times New Roman" panose="02020603050405020304" pitchFamily="18" charset="0"/>
              </a:rPr>
              <a:t> [i.e., the Buddha] in coming into the world is to befriend those poor and helpless and unprotected, to nourish those in bodily affliction…to help the impoverished, the orphan and the aged, and to persuade others to do so.’</a:t>
            </a:r>
          </a:p>
          <a:p>
            <a:pPr algn="just"/>
            <a:endParaRPr lang="en-US" sz="10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Ambedkar’s </a:t>
            </a:r>
            <a:r>
              <a:rPr lang="en-US" sz="2200" i="1" dirty="0">
                <a:latin typeface="Times New Roman" panose="02020603050405020304" pitchFamily="18" charset="0"/>
                <a:cs typeface="Times New Roman" panose="02020603050405020304" pitchFamily="18" charset="0"/>
              </a:rPr>
              <a:t>The Buddha and His Dhamma</a:t>
            </a:r>
            <a:r>
              <a:rPr lang="en-US" sz="2200" dirty="0">
                <a:latin typeface="Times New Roman" panose="02020603050405020304" pitchFamily="18" charset="0"/>
                <a:cs typeface="Times New Roman" panose="02020603050405020304" pitchFamily="18" charset="0"/>
              </a:rPr>
              <a:t>, p.297</a:t>
            </a:r>
          </a:p>
          <a:p>
            <a:endParaRPr lang="en-US" dirty="0"/>
          </a:p>
        </p:txBody>
      </p:sp>
    </p:spTree>
    <p:extLst>
      <p:ext uri="{BB962C8B-B14F-4D97-AF65-F5344CB8AC3E}">
        <p14:creationId xmlns:p14="http://schemas.microsoft.com/office/powerpoint/2010/main" val="203750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AE72-A872-524C-80AE-16555B0076DD}"/>
              </a:ext>
            </a:extLst>
          </p:cNvPr>
          <p:cNvSpPr>
            <a:spLocks noGrp="1"/>
          </p:cNvSpPr>
          <p:nvPr>
            <p:ph type="title"/>
          </p:nvPr>
        </p:nvSpPr>
        <p:spPr>
          <a:xfrm>
            <a:off x="490728" y="54405"/>
            <a:ext cx="10515600" cy="1325563"/>
          </a:xfrm>
        </p:spPr>
        <p:txBody>
          <a:bodyPr/>
          <a:lstStyle/>
          <a:p>
            <a:r>
              <a:rPr lang="en-US" dirty="0">
                <a:latin typeface="Times New Roman" panose="02020603050405020304" pitchFamily="18" charset="0"/>
                <a:cs typeface="Times New Roman" panose="02020603050405020304" pitchFamily="18" charset="0"/>
              </a:rPr>
              <a:t>What about “Engaged Buddhism”?</a:t>
            </a:r>
          </a:p>
        </p:txBody>
      </p:sp>
      <p:pic>
        <p:nvPicPr>
          <p:cNvPr id="6" name="Content Placeholder 5">
            <a:extLst>
              <a:ext uri="{FF2B5EF4-FFF2-40B4-BE49-F238E27FC236}">
                <a16:creationId xmlns:a16="http://schemas.microsoft.com/office/drawing/2014/main" id="{158E5551-C1E5-4746-8B1B-1763A0C1DB20}"/>
              </a:ext>
            </a:extLst>
          </p:cNvPr>
          <p:cNvPicPr>
            <a:picLocks noGrp="1" noChangeAspect="1"/>
          </p:cNvPicPr>
          <p:nvPr>
            <p:ph idx="1"/>
          </p:nvPr>
        </p:nvPicPr>
        <p:blipFill>
          <a:blip r:embed="rId4"/>
          <a:stretch>
            <a:fillRect/>
          </a:stretch>
        </p:blipFill>
        <p:spPr>
          <a:xfrm>
            <a:off x="713015" y="1379968"/>
            <a:ext cx="4280067" cy="4911103"/>
          </a:xfrm>
        </p:spPr>
      </p:pic>
      <p:sp>
        <p:nvSpPr>
          <p:cNvPr id="4" name="TextBox 3">
            <a:extLst>
              <a:ext uri="{FF2B5EF4-FFF2-40B4-BE49-F238E27FC236}">
                <a16:creationId xmlns:a16="http://schemas.microsoft.com/office/drawing/2014/main" id="{BCDDFB9C-CE4A-114D-802F-4F32CEDDAA5F}"/>
              </a:ext>
            </a:extLst>
          </p:cNvPr>
          <p:cNvSpPr txBox="1"/>
          <p:nvPr/>
        </p:nvSpPr>
        <p:spPr>
          <a:xfrm>
            <a:off x="5208814" y="4073915"/>
            <a:ext cx="6270171" cy="2339102"/>
          </a:xfrm>
          <a:prstGeom prst="rect">
            <a:avLst/>
          </a:prstGeom>
          <a:noFill/>
        </p:spPr>
        <p:txBody>
          <a:bodyPr wrap="square" rtlCol="0">
            <a:spAutoFit/>
          </a:bodyPr>
          <a:lstStyle/>
          <a:p>
            <a:pPr algn="just"/>
            <a:r>
              <a:rPr lang="en-GB" sz="2400" dirty="0">
                <a:latin typeface="Times New Roman" panose="02020603050405020304" pitchFamily="18" charset="0"/>
                <a:cs typeface="Times New Roman" panose="02020603050405020304" pitchFamily="18" charset="0"/>
              </a:rPr>
              <a:t>‘Meditation is not to escape from society, but to see what is going on. Once there is seeing there must be acting. With Mindfulness we know what to do, and what not to do to help.’</a:t>
            </a:r>
          </a:p>
          <a:p>
            <a:pPr algn="just"/>
            <a:endParaRPr lang="en-GB" sz="1000" dirty="0">
              <a:latin typeface="Times New Roman" panose="02020603050405020304" pitchFamily="18" charset="0"/>
              <a:cs typeface="Times New Roman" panose="02020603050405020304" pitchFamily="18" charset="0"/>
            </a:endParaRPr>
          </a:p>
          <a:p>
            <a:pPr algn="r"/>
            <a:r>
              <a:rPr lang="en-GB" sz="2200" dirty="0">
                <a:latin typeface="Times New Roman" panose="02020603050405020304" pitchFamily="18" charset="0"/>
                <a:cs typeface="Times New Roman" panose="02020603050405020304" pitchFamily="18" charset="0"/>
              </a:rPr>
              <a:t>Thich </a:t>
            </a:r>
            <a:r>
              <a:rPr lang="en-GB" sz="2200" dirty="0" err="1">
                <a:latin typeface="Times New Roman" panose="02020603050405020304" pitchFamily="18" charset="0"/>
                <a:cs typeface="Times New Roman" panose="02020603050405020304" pitchFamily="18" charset="0"/>
              </a:rPr>
              <a:t>Nhat</a:t>
            </a:r>
            <a:r>
              <a:rPr lang="en-GB" sz="2200" dirty="0">
                <a:latin typeface="Times New Roman" panose="02020603050405020304" pitchFamily="18" charset="0"/>
                <a:cs typeface="Times New Roman" panose="02020603050405020304" pitchFamily="18" charset="0"/>
              </a:rPr>
              <a:t> Hanh</a:t>
            </a:r>
          </a:p>
          <a:p>
            <a:pPr algn="r"/>
            <a:r>
              <a:rPr lang="en-GB" cap="all"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https://</a:t>
            </a:r>
            <a:r>
              <a:rPr lang="en-GB" dirty="0" err="1">
                <a:latin typeface="Times New Roman" panose="02020603050405020304" pitchFamily="18" charset="0"/>
                <a:cs typeface="Times New Roman" panose="02020603050405020304" pitchFamily="18" charset="0"/>
              </a:rPr>
              <a:t>plumvillage.uk</a:t>
            </a:r>
            <a:r>
              <a:rPr lang="en-GB"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6A47745-4FFE-E440-ACA6-AF8BDD8015E0}"/>
              </a:ext>
            </a:extLst>
          </p:cNvPr>
          <p:cNvSpPr txBox="1"/>
          <p:nvPr/>
        </p:nvSpPr>
        <p:spPr>
          <a:xfrm>
            <a:off x="5208814" y="1310173"/>
            <a:ext cx="6270171" cy="298543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Key concepts:</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suffering – internal or external causes?</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cultivation of compassion</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interdependence</a:t>
            </a:r>
          </a:p>
          <a:p>
            <a:endParaRPr lang="en-US" sz="2800" dirty="0"/>
          </a:p>
        </p:txBody>
      </p:sp>
    </p:spTree>
    <p:extLst>
      <p:ext uri="{BB962C8B-B14F-4D97-AF65-F5344CB8AC3E}">
        <p14:creationId xmlns:p14="http://schemas.microsoft.com/office/powerpoint/2010/main" val="2536841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3007</Words>
  <Application>Microsoft Office PowerPoint</Application>
  <PresentationFormat>Widescreen</PresentationFormat>
  <Paragraphs>153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Does engaging in the world necessarily involve compromising on Buddhist ideals? </vt:lpstr>
      <vt:lpstr>PowerPoint Presentation</vt:lpstr>
      <vt:lpstr>From the Assalāyana-Sutta</vt:lpstr>
      <vt:lpstr>Ambedkar Buddhism of modern India (I)</vt:lpstr>
      <vt:lpstr>Ambedkar Buddhism of modern India (II)</vt:lpstr>
      <vt:lpstr>What about “Engaged Buddhism”?</vt:lpstr>
      <vt:lpstr>The 14 Precepts of “Engaged Buddhism” As formulated by Thich Nhat Hanh and used as the basis for ordination of his followers from 1966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Dani</cp:lastModifiedBy>
  <cp:revision>4</cp:revision>
  <cp:lastPrinted>2022-02-18T11:58:50Z</cp:lastPrinted>
  <dcterms:created xsi:type="dcterms:W3CDTF">2022-02-16T17:08:07Z</dcterms:created>
  <dcterms:modified xsi:type="dcterms:W3CDTF">2022-02-22T13:55:07Z</dcterms:modified>
</cp:coreProperties>
</file>