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8" r:id="rId4"/>
    <p:sldId id="266" r:id="rId5"/>
    <p:sldId id="270" r:id="rId6"/>
    <p:sldId id="277" r:id="rId7"/>
    <p:sldId id="259" r:id="rId8"/>
    <p:sldId id="271" r:id="rId9"/>
    <p:sldId id="272" r:id="rId10"/>
    <p:sldId id="273" r:id="rId11"/>
    <p:sldId id="278" r:id="rId12"/>
    <p:sldId id="275" r:id="rId13"/>
    <p:sldId id="276" r:id="rId14"/>
    <p:sldId id="267" r:id="rId15"/>
    <p:sldId id="279" r:id="rId16"/>
    <p:sldId id="269" r:id="rId17"/>
    <p:sldId id="27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B4D4-43C6-4F88-93CF-97A886E059C8}" type="doc">
      <dgm:prSet loTypeId="urn:microsoft.com/office/officeart/2005/8/layout/radial4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CFE98EF-CE24-4A1F-BE7C-FFCDB04E75E3}">
      <dgm:prSet phldrT="[Text]"/>
      <dgm:spPr/>
      <dgm:t>
        <a:bodyPr/>
        <a:lstStyle/>
        <a:p>
          <a:r>
            <a:rPr lang="en-GB"/>
            <a:t>TRS</a:t>
          </a:r>
        </a:p>
      </dgm:t>
    </dgm:pt>
    <dgm:pt modelId="{F003C9CA-1426-44CB-B12F-49BCAAD20261}" type="parTrans" cxnId="{736A4BFD-A977-4195-AF4B-B2E09F13D8C7}">
      <dgm:prSet/>
      <dgm:spPr/>
      <dgm:t>
        <a:bodyPr/>
        <a:lstStyle/>
        <a:p>
          <a:endParaRPr lang="en-GB"/>
        </a:p>
      </dgm:t>
    </dgm:pt>
    <dgm:pt modelId="{4C42F324-239B-4C1C-AF82-B1B365E25A4E}" type="sibTrans" cxnId="{736A4BFD-A977-4195-AF4B-B2E09F13D8C7}">
      <dgm:prSet/>
      <dgm:spPr/>
      <dgm:t>
        <a:bodyPr/>
        <a:lstStyle/>
        <a:p>
          <a:endParaRPr lang="en-GB"/>
        </a:p>
      </dgm:t>
    </dgm:pt>
    <dgm:pt modelId="{0052446A-91D8-4C7C-9994-4BF2D361A92D}">
      <dgm:prSet phldrT="[Text]"/>
      <dgm:spPr/>
      <dgm:t>
        <a:bodyPr/>
        <a:lstStyle/>
        <a:p>
          <a:r>
            <a:rPr lang="en-GB"/>
            <a:t>Philosophy</a:t>
          </a:r>
        </a:p>
      </dgm:t>
    </dgm:pt>
    <dgm:pt modelId="{2E1480F0-FD1F-47C5-AF94-EF1138D9688E}" type="parTrans" cxnId="{CF755A11-98B1-4440-BB82-A216B8BCF30C}">
      <dgm:prSet/>
      <dgm:spPr/>
      <dgm:t>
        <a:bodyPr/>
        <a:lstStyle/>
        <a:p>
          <a:endParaRPr lang="en-GB"/>
        </a:p>
      </dgm:t>
    </dgm:pt>
    <dgm:pt modelId="{B4ACBF5E-9C05-45EF-B44F-D7CB3AB213AF}" type="sibTrans" cxnId="{CF755A11-98B1-4440-BB82-A216B8BCF30C}">
      <dgm:prSet/>
      <dgm:spPr/>
      <dgm:t>
        <a:bodyPr/>
        <a:lstStyle/>
        <a:p>
          <a:endParaRPr lang="en-GB"/>
        </a:p>
      </dgm:t>
    </dgm:pt>
    <dgm:pt modelId="{EF0DF5EC-3E9F-4A9F-9928-52F6BE1BA856}">
      <dgm:prSet phldrT="[Text]"/>
      <dgm:spPr/>
      <dgm:t>
        <a:bodyPr/>
        <a:lstStyle/>
        <a:p>
          <a:r>
            <a:rPr lang="en-GB"/>
            <a:t>Literature</a:t>
          </a:r>
        </a:p>
      </dgm:t>
    </dgm:pt>
    <dgm:pt modelId="{4E487EE5-10AC-4134-A7C3-241B81BD5D65}" type="parTrans" cxnId="{30F086DB-88E6-4A8F-B837-3E05AA95968D}">
      <dgm:prSet/>
      <dgm:spPr/>
      <dgm:t>
        <a:bodyPr/>
        <a:lstStyle/>
        <a:p>
          <a:endParaRPr lang="en-GB"/>
        </a:p>
      </dgm:t>
    </dgm:pt>
    <dgm:pt modelId="{02B7438C-9065-4B3F-A432-8D59F00F4CE0}" type="sibTrans" cxnId="{30F086DB-88E6-4A8F-B837-3E05AA95968D}">
      <dgm:prSet/>
      <dgm:spPr/>
      <dgm:t>
        <a:bodyPr/>
        <a:lstStyle/>
        <a:p>
          <a:endParaRPr lang="en-GB"/>
        </a:p>
      </dgm:t>
    </dgm:pt>
    <dgm:pt modelId="{91ECBFD4-7620-42D0-A50E-878E42D42190}">
      <dgm:prSet phldrT="[Text]"/>
      <dgm:spPr/>
      <dgm:t>
        <a:bodyPr/>
        <a:lstStyle/>
        <a:p>
          <a:r>
            <a:rPr lang="en-GB"/>
            <a:t>Classics</a:t>
          </a:r>
        </a:p>
      </dgm:t>
    </dgm:pt>
    <dgm:pt modelId="{F806F9BA-D1F8-482E-9078-A31C2A32E6E7}" type="parTrans" cxnId="{58E396B8-F852-470F-BBCA-41474066EBD9}">
      <dgm:prSet/>
      <dgm:spPr/>
      <dgm:t>
        <a:bodyPr/>
        <a:lstStyle/>
        <a:p>
          <a:endParaRPr lang="en-GB"/>
        </a:p>
      </dgm:t>
    </dgm:pt>
    <dgm:pt modelId="{C1E966D5-78D5-4F98-9765-151049E0E586}" type="sibTrans" cxnId="{58E396B8-F852-470F-BBCA-41474066EBD9}">
      <dgm:prSet/>
      <dgm:spPr/>
      <dgm:t>
        <a:bodyPr/>
        <a:lstStyle/>
        <a:p>
          <a:endParaRPr lang="en-GB"/>
        </a:p>
      </dgm:t>
    </dgm:pt>
    <dgm:pt modelId="{CABE79FA-C8F0-4B62-A08F-A940176F6F73}">
      <dgm:prSet phldrT="[Text]"/>
      <dgm:spPr/>
      <dgm:t>
        <a:bodyPr/>
        <a:lstStyle/>
        <a:p>
          <a:r>
            <a:rPr lang="en-GB"/>
            <a:t>History</a:t>
          </a:r>
        </a:p>
      </dgm:t>
    </dgm:pt>
    <dgm:pt modelId="{8F078B0D-4EF1-4FF0-86BE-F7CEB3CF9E9C}" type="parTrans" cxnId="{CCD5DE67-1B80-4B61-B4AC-5EAF6411095D}">
      <dgm:prSet/>
      <dgm:spPr/>
      <dgm:t>
        <a:bodyPr/>
        <a:lstStyle/>
        <a:p>
          <a:endParaRPr lang="en-GB"/>
        </a:p>
      </dgm:t>
    </dgm:pt>
    <dgm:pt modelId="{DB7F220B-168C-40AF-B624-FFB95C379B08}" type="sibTrans" cxnId="{CCD5DE67-1B80-4B61-B4AC-5EAF6411095D}">
      <dgm:prSet/>
      <dgm:spPr/>
      <dgm:t>
        <a:bodyPr/>
        <a:lstStyle/>
        <a:p>
          <a:endParaRPr lang="en-GB"/>
        </a:p>
      </dgm:t>
    </dgm:pt>
    <dgm:pt modelId="{8A018A33-25DC-48A2-949A-AE4AC14F9721}">
      <dgm:prSet phldrT="[Text]"/>
      <dgm:spPr/>
      <dgm:t>
        <a:bodyPr/>
        <a:lstStyle/>
        <a:p>
          <a:r>
            <a:rPr lang="en-GB"/>
            <a:t>Languages</a:t>
          </a:r>
        </a:p>
      </dgm:t>
    </dgm:pt>
    <dgm:pt modelId="{DC596443-82CE-4270-9E91-A59C219B7F55}" type="parTrans" cxnId="{281CD206-B109-4A9C-A1AC-D30FB8888FD4}">
      <dgm:prSet/>
      <dgm:spPr/>
      <dgm:t>
        <a:bodyPr/>
        <a:lstStyle/>
        <a:p>
          <a:endParaRPr lang="en-GB"/>
        </a:p>
      </dgm:t>
    </dgm:pt>
    <dgm:pt modelId="{9A5760FE-0A17-4E7C-88C7-7198F631A81E}" type="sibTrans" cxnId="{281CD206-B109-4A9C-A1AC-D30FB8888FD4}">
      <dgm:prSet/>
      <dgm:spPr/>
      <dgm:t>
        <a:bodyPr/>
        <a:lstStyle/>
        <a:p>
          <a:endParaRPr lang="en-GB"/>
        </a:p>
      </dgm:t>
    </dgm:pt>
    <dgm:pt modelId="{7678476A-690A-4C3D-AF97-EC62CFB24FD6}">
      <dgm:prSet phldrT="[Text]"/>
      <dgm:spPr/>
      <dgm:t>
        <a:bodyPr/>
        <a:lstStyle/>
        <a:p>
          <a:r>
            <a:rPr lang="en-GB"/>
            <a:t>Sociology</a:t>
          </a:r>
        </a:p>
      </dgm:t>
    </dgm:pt>
    <dgm:pt modelId="{D050D014-E337-4F4A-A435-8BA4F5951DBF}" type="parTrans" cxnId="{C6E058AC-DF9A-4CE0-A2EB-2E36C8812203}">
      <dgm:prSet/>
      <dgm:spPr/>
      <dgm:t>
        <a:bodyPr/>
        <a:lstStyle/>
        <a:p>
          <a:endParaRPr lang="en-GB"/>
        </a:p>
      </dgm:t>
    </dgm:pt>
    <dgm:pt modelId="{3189569B-4EEF-4A3F-BE88-7F0F6881BA49}" type="sibTrans" cxnId="{C6E058AC-DF9A-4CE0-A2EB-2E36C8812203}">
      <dgm:prSet/>
      <dgm:spPr/>
      <dgm:t>
        <a:bodyPr/>
        <a:lstStyle/>
        <a:p>
          <a:endParaRPr lang="en-GB"/>
        </a:p>
      </dgm:t>
    </dgm:pt>
    <dgm:pt modelId="{C3BC2ABF-FE0E-43EB-9D0B-11209BC8290B}">
      <dgm:prSet phldrT="[Text]"/>
      <dgm:spPr/>
      <dgm:t>
        <a:bodyPr/>
        <a:lstStyle/>
        <a:p>
          <a:r>
            <a:rPr lang="en-GB" dirty="0" smtClean="0"/>
            <a:t>Science</a:t>
          </a:r>
          <a:endParaRPr lang="en-GB" dirty="0"/>
        </a:p>
      </dgm:t>
    </dgm:pt>
    <dgm:pt modelId="{FDA80715-AA90-4CF1-913A-E6154E115120}" type="parTrans" cxnId="{423B5D3C-000E-411B-8AFB-30466E339EB3}">
      <dgm:prSet/>
      <dgm:spPr/>
      <dgm:t>
        <a:bodyPr/>
        <a:lstStyle/>
        <a:p>
          <a:endParaRPr lang="en-GB"/>
        </a:p>
      </dgm:t>
    </dgm:pt>
    <dgm:pt modelId="{D12A230E-B40E-42E0-B604-D090B5871C37}" type="sibTrans" cxnId="{423B5D3C-000E-411B-8AFB-30466E339EB3}">
      <dgm:prSet/>
      <dgm:spPr/>
      <dgm:t>
        <a:bodyPr/>
        <a:lstStyle/>
        <a:p>
          <a:endParaRPr lang="en-GB"/>
        </a:p>
      </dgm:t>
    </dgm:pt>
    <dgm:pt modelId="{F27210BA-3277-443E-A948-0170A458B134}">
      <dgm:prSet phldrT="[Text]"/>
      <dgm:spPr/>
      <dgm:t>
        <a:bodyPr/>
        <a:lstStyle/>
        <a:p>
          <a:r>
            <a:rPr lang="en-GB"/>
            <a:t>Anthropology</a:t>
          </a:r>
        </a:p>
      </dgm:t>
    </dgm:pt>
    <dgm:pt modelId="{D6552CE4-7BE9-4700-93F0-33ADC7817652}" type="parTrans" cxnId="{3B882552-2303-4946-8254-33663473AF01}">
      <dgm:prSet/>
      <dgm:spPr/>
      <dgm:t>
        <a:bodyPr/>
        <a:lstStyle/>
        <a:p>
          <a:endParaRPr lang="en-GB"/>
        </a:p>
      </dgm:t>
    </dgm:pt>
    <dgm:pt modelId="{0469160F-2D5F-4554-A004-A78D40C70027}" type="sibTrans" cxnId="{3B882552-2303-4946-8254-33663473AF01}">
      <dgm:prSet/>
      <dgm:spPr/>
      <dgm:t>
        <a:bodyPr/>
        <a:lstStyle/>
        <a:p>
          <a:endParaRPr lang="en-GB"/>
        </a:p>
      </dgm:t>
    </dgm:pt>
    <dgm:pt modelId="{52E88449-DDD3-478D-B01D-2C74C0A033F1}">
      <dgm:prSet phldrT="[Text]"/>
      <dgm:spPr/>
      <dgm:t>
        <a:bodyPr/>
        <a:lstStyle/>
        <a:p>
          <a:r>
            <a:rPr lang="en-GB"/>
            <a:t>Politics</a:t>
          </a:r>
        </a:p>
      </dgm:t>
    </dgm:pt>
    <dgm:pt modelId="{0AE30905-6A28-468A-89CB-6DDA2F18C5D3}" type="parTrans" cxnId="{F6E744D7-AE14-4F24-AE1F-041EB6A29D9A}">
      <dgm:prSet/>
      <dgm:spPr/>
      <dgm:t>
        <a:bodyPr/>
        <a:lstStyle/>
        <a:p>
          <a:endParaRPr lang="en-GB"/>
        </a:p>
      </dgm:t>
    </dgm:pt>
    <dgm:pt modelId="{4CD7583F-8782-4491-9543-3AAF563CB12A}" type="sibTrans" cxnId="{F6E744D7-AE14-4F24-AE1F-041EB6A29D9A}">
      <dgm:prSet/>
      <dgm:spPr/>
      <dgm:t>
        <a:bodyPr/>
        <a:lstStyle/>
        <a:p>
          <a:endParaRPr lang="en-GB"/>
        </a:p>
      </dgm:t>
    </dgm:pt>
    <dgm:pt modelId="{D2928D5A-11A8-4EDE-8A58-D364A9354D42}" type="pres">
      <dgm:prSet presAssocID="{6D66B4D4-43C6-4F88-93CF-97A886E059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A0FEA8-E64D-4D82-86C5-54C24DF57CF6}" type="pres">
      <dgm:prSet presAssocID="{3CFE98EF-CE24-4A1F-BE7C-FFCDB04E75E3}" presName="centerShape" presStyleLbl="node0" presStyleIdx="0" presStyleCnt="1"/>
      <dgm:spPr/>
      <dgm:t>
        <a:bodyPr/>
        <a:lstStyle/>
        <a:p>
          <a:endParaRPr lang="en-GB"/>
        </a:p>
      </dgm:t>
    </dgm:pt>
    <dgm:pt modelId="{54010E59-063A-4531-9261-333C861D8948}" type="pres">
      <dgm:prSet presAssocID="{2E1480F0-FD1F-47C5-AF94-EF1138D9688E}" presName="parTrans" presStyleLbl="bgSibTrans2D1" presStyleIdx="0" presStyleCnt="9"/>
      <dgm:spPr/>
      <dgm:t>
        <a:bodyPr/>
        <a:lstStyle/>
        <a:p>
          <a:endParaRPr lang="en-GB"/>
        </a:p>
      </dgm:t>
    </dgm:pt>
    <dgm:pt modelId="{A7C0BA98-0F24-4D74-98A4-4676620628A6}" type="pres">
      <dgm:prSet presAssocID="{0052446A-91D8-4C7C-9994-4BF2D361A92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2BBD94-64E9-478C-94F4-98864482F928}" type="pres">
      <dgm:prSet presAssocID="{4E487EE5-10AC-4134-A7C3-241B81BD5D65}" presName="parTrans" presStyleLbl="bgSibTrans2D1" presStyleIdx="1" presStyleCnt="9"/>
      <dgm:spPr/>
      <dgm:t>
        <a:bodyPr/>
        <a:lstStyle/>
        <a:p>
          <a:endParaRPr lang="en-GB"/>
        </a:p>
      </dgm:t>
    </dgm:pt>
    <dgm:pt modelId="{6BDFA385-2AF1-4A51-A593-693A337E48FB}" type="pres">
      <dgm:prSet presAssocID="{EF0DF5EC-3E9F-4A9F-9928-52F6BE1BA85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698A6A-DB14-4D58-8285-2D74945BD8AA}" type="pres">
      <dgm:prSet presAssocID="{F806F9BA-D1F8-482E-9078-A31C2A32E6E7}" presName="parTrans" presStyleLbl="bgSibTrans2D1" presStyleIdx="2" presStyleCnt="9"/>
      <dgm:spPr/>
      <dgm:t>
        <a:bodyPr/>
        <a:lstStyle/>
        <a:p>
          <a:endParaRPr lang="en-GB"/>
        </a:p>
      </dgm:t>
    </dgm:pt>
    <dgm:pt modelId="{CAA21D2E-7A62-4972-845C-B8F09576F37A}" type="pres">
      <dgm:prSet presAssocID="{91ECBFD4-7620-42D0-A50E-878E42D4219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3EEDE9-59CC-42D4-AF8B-2CE3F8E48DA4}" type="pres">
      <dgm:prSet presAssocID="{8F078B0D-4EF1-4FF0-86BE-F7CEB3CF9E9C}" presName="parTrans" presStyleLbl="bgSibTrans2D1" presStyleIdx="3" presStyleCnt="9"/>
      <dgm:spPr/>
      <dgm:t>
        <a:bodyPr/>
        <a:lstStyle/>
        <a:p>
          <a:endParaRPr lang="en-GB"/>
        </a:p>
      </dgm:t>
    </dgm:pt>
    <dgm:pt modelId="{514EC2D9-4567-4459-9335-298092336B90}" type="pres">
      <dgm:prSet presAssocID="{CABE79FA-C8F0-4B62-A08F-A940176F6F7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63BF21-8823-478A-AF6C-464CFAF25B97}" type="pres">
      <dgm:prSet presAssocID="{DC596443-82CE-4270-9E91-A59C219B7F55}" presName="parTrans" presStyleLbl="bgSibTrans2D1" presStyleIdx="4" presStyleCnt="9"/>
      <dgm:spPr/>
      <dgm:t>
        <a:bodyPr/>
        <a:lstStyle/>
        <a:p>
          <a:endParaRPr lang="en-GB"/>
        </a:p>
      </dgm:t>
    </dgm:pt>
    <dgm:pt modelId="{7F38FEF8-916E-4B55-A750-CB862204DBEE}" type="pres">
      <dgm:prSet presAssocID="{8A018A33-25DC-48A2-949A-AE4AC14F97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AE5D8-C029-4713-9ED1-952819B0294D}" type="pres">
      <dgm:prSet presAssocID="{D050D014-E337-4F4A-A435-8BA4F5951DBF}" presName="parTrans" presStyleLbl="bgSibTrans2D1" presStyleIdx="5" presStyleCnt="9"/>
      <dgm:spPr/>
      <dgm:t>
        <a:bodyPr/>
        <a:lstStyle/>
        <a:p>
          <a:endParaRPr lang="en-GB"/>
        </a:p>
      </dgm:t>
    </dgm:pt>
    <dgm:pt modelId="{44A19D06-90D5-498B-8422-81EE8BA2439F}" type="pres">
      <dgm:prSet presAssocID="{7678476A-690A-4C3D-AF97-EC62CFB24F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2AE238-AA20-4312-9217-D8E7F60E9078}" type="pres">
      <dgm:prSet presAssocID="{FDA80715-AA90-4CF1-913A-E6154E115120}" presName="parTrans" presStyleLbl="bgSibTrans2D1" presStyleIdx="6" presStyleCnt="9"/>
      <dgm:spPr/>
      <dgm:t>
        <a:bodyPr/>
        <a:lstStyle/>
        <a:p>
          <a:endParaRPr lang="en-GB"/>
        </a:p>
      </dgm:t>
    </dgm:pt>
    <dgm:pt modelId="{DAD9C24B-079D-407E-8BF7-FD0EA460C1C9}" type="pres">
      <dgm:prSet presAssocID="{C3BC2ABF-FE0E-43EB-9D0B-11209BC8290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0970A2-DF31-4AD9-99C8-233444543773}" type="pres">
      <dgm:prSet presAssocID="{D6552CE4-7BE9-4700-93F0-33ADC7817652}" presName="parTrans" presStyleLbl="bgSibTrans2D1" presStyleIdx="7" presStyleCnt="9"/>
      <dgm:spPr/>
      <dgm:t>
        <a:bodyPr/>
        <a:lstStyle/>
        <a:p>
          <a:endParaRPr lang="en-GB"/>
        </a:p>
      </dgm:t>
    </dgm:pt>
    <dgm:pt modelId="{4DC26390-790B-4B9D-A309-931C8D2C36E2}" type="pres">
      <dgm:prSet presAssocID="{F27210BA-3277-443E-A948-0170A458B13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C0591-E11F-4AFC-91F9-1F9B0E104C19}" type="pres">
      <dgm:prSet presAssocID="{0AE30905-6A28-468A-89CB-6DDA2F18C5D3}" presName="parTrans" presStyleLbl="bgSibTrans2D1" presStyleIdx="8" presStyleCnt="9"/>
      <dgm:spPr/>
      <dgm:t>
        <a:bodyPr/>
        <a:lstStyle/>
        <a:p>
          <a:endParaRPr lang="en-GB"/>
        </a:p>
      </dgm:t>
    </dgm:pt>
    <dgm:pt modelId="{56494CDD-08DD-4B28-8C14-B1337E0195E0}" type="pres">
      <dgm:prSet presAssocID="{52E88449-DDD3-478D-B01D-2C74C0A033F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FD66F4-0BEA-4735-9B23-E86BCD853D95}" type="presOf" srcId="{4E487EE5-10AC-4134-A7C3-241B81BD5D65}" destId="{1D2BBD94-64E9-478C-94F4-98864482F928}" srcOrd="0" destOrd="0" presId="urn:microsoft.com/office/officeart/2005/8/layout/radial4"/>
    <dgm:cxn modelId="{73D21AB2-B069-4BDB-BEFA-138EF84F060B}" type="presOf" srcId="{D6552CE4-7BE9-4700-93F0-33ADC7817652}" destId="{D70970A2-DF31-4AD9-99C8-233444543773}" srcOrd="0" destOrd="0" presId="urn:microsoft.com/office/officeart/2005/8/layout/radial4"/>
    <dgm:cxn modelId="{661A1EB1-8FE2-4394-83B9-AEABC712086C}" type="presOf" srcId="{7678476A-690A-4C3D-AF97-EC62CFB24FD6}" destId="{44A19D06-90D5-498B-8422-81EE8BA2439F}" srcOrd="0" destOrd="0" presId="urn:microsoft.com/office/officeart/2005/8/layout/radial4"/>
    <dgm:cxn modelId="{1E68E2A5-85DA-4085-B6BC-32FEE197C091}" type="presOf" srcId="{52E88449-DDD3-478D-B01D-2C74C0A033F1}" destId="{56494CDD-08DD-4B28-8C14-B1337E0195E0}" srcOrd="0" destOrd="0" presId="urn:microsoft.com/office/officeart/2005/8/layout/radial4"/>
    <dgm:cxn modelId="{ACAF7750-7781-48B7-94F4-D3C3562BE6F3}" type="presOf" srcId="{F27210BA-3277-443E-A948-0170A458B134}" destId="{4DC26390-790B-4B9D-A309-931C8D2C36E2}" srcOrd="0" destOrd="0" presId="urn:microsoft.com/office/officeart/2005/8/layout/radial4"/>
    <dgm:cxn modelId="{5226620D-ACAC-4E6B-946E-C10574E66D7B}" type="presOf" srcId="{91ECBFD4-7620-42D0-A50E-878E42D42190}" destId="{CAA21D2E-7A62-4972-845C-B8F09576F37A}" srcOrd="0" destOrd="0" presId="urn:microsoft.com/office/officeart/2005/8/layout/radial4"/>
    <dgm:cxn modelId="{281CD206-B109-4A9C-A1AC-D30FB8888FD4}" srcId="{3CFE98EF-CE24-4A1F-BE7C-FFCDB04E75E3}" destId="{8A018A33-25DC-48A2-949A-AE4AC14F9721}" srcOrd="4" destOrd="0" parTransId="{DC596443-82CE-4270-9E91-A59C219B7F55}" sibTransId="{9A5760FE-0A17-4E7C-88C7-7198F631A81E}"/>
    <dgm:cxn modelId="{E228A42D-226B-41A7-93F3-17C853064A19}" type="presOf" srcId="{0052446A-91D8-4C7C-9994-4BF2D361A92D}" destId="{A7C0BA98-0F24-4D74-98A4-4676620628A6}" srcOrd="0" destOrd="0" presId="urn:microsoft.com/office/officeart/2005/8/layout/radial4"/>
    <dgm:cxn modelId="{B218ECD1-D7F9-4BB6-AE59-2760A507011F}" type="presOf" srcId="{2E1480F0-FD1F-47C5-AF94-EF1138D9688E}" destId="{54010E59-063A-4531-9261-333C861D8948}" srcOrd="0" destOrd="0" presId="urn:microsoft.com/office/officeart/2005/8/layout/radial4"/>
    <dgm:cxn modelId="{51CA34E0-E917-4F98-AE81-81490D637F49}" type="presOf" srcId="{D050D014-E337-4F4A-A435-8BA4F5951DBF}" destId="{BE4AE5D8-C029-4713-9ED1-952819B0294D}" srcOrd="0" destOrd="0" presId="urn:microsoft.com/office/officeart/2005/8/layout/radial4"/>
    <dgm:cxn modelId="{736A4BFD-A977-4195-AF4B-B2E09F13D8C7}" srcId="{6D66B4D4-43C6-4F88-93CF-97A886E059C8}" destId="{3CFE98EF-CE24-4A1F-BE7C-FFCDB04E75E3}" srcOrd="0" destOrd="0" parTransId="{F003C9CA-1426-44CB-B12F-49BCAAD20261}" sibTransId="{4C42F324-239B-4C1C-AF82-B1B365E25A4E}"/>
    <dgm:cxn modelId="{839833DD-4AA5-4E27-ADD5-2E8AE9DF47BA}" type="presOf" srcId="{F806F9BA-D1F8-482E-9078-A31C2A32E6E7}" destId="{74698A6A-DB14-4D58-8285-2D74945BD8AA}" srcOrd="0" destOrd="0" presId="urn:microsoft.com/office/officeart/2005/8/layout/radial4"/>
    <dgm:cxn modelId="{91DC07B3-FEF0-4A50-A431-8B1B3B381253}" type="presOf" srcId="{6D66B4D4-43C6-4F88-93CF-97A886E059C8}" destId="{D2928D5A-11A8-4EDE-8A58-D364A9354D42}" srcOrd="0" destOrd="0" presId="urn:microsoft.com/office/officeart/2005/8/layout/radial4"/>
    <dgm:cxn modelId="{3B882552-2303-4946-8254-33663473AF01}" srcId="{3CFE98EF-CE24-4A1F-BE7C-FFCDB04E75E3}" destId="{F27210BA-3277-443E-A948-0170A458B134}" srcOrd="7" destOrd="0" parTransId="{D6552CE4-7BE9-4700-93F0-33ADC7817652}" sibTransId="{0469160F-2D5F-4554-A004-A78D40C70027}"/>
    <dgm:cxn modelId="{26282447-7AAA-4E8E-BD07-E1BFBA68EEAC}" type="presOf" srcId="{CABE79FA-C8F0-4B62-A08F-A940176F6F73}" destId="{514EC2D9-4567-4459-9335-298092336B90}" srcOrd="0" destOrd="0" presId="urn:microsoft.com/office/officeart/2005/8/layout/radial4"/>
    <dgm:cxn modelId="{CCD5DE67-1B80-4B61-B4AC-5EAF6411095D}" srcId="{3CFE98EF-CE24-4A1F-BE7C-FFCDB04E75E3}" destId="{CABE79FA-C8F0-4B62-A08F-A940176F6F73}" srcOrd="3" destOrd="0" parTransId="{8F078B0D-4EF1-4FF0-86BE-F7CEB3CF9E9C}" sibTransId="{DB7F220B-168C-40AF-B624-FFB95C379B08}"/>
    <dgm:cxn modelId="{423B5D3C-000E-411B-8AFB-30466E339EB3}" srcId="{3CFE98EF-CE24-4A1F-BE7C-FFCDB04E75E3}" destId="{C3BC2ABF-FE0E-43EB-9D0B-11209BC8290B}" srcOrd="6" destOrd="0" parTransId="{FDA80715-AA90-4CF1-913A-E6154E115120}" sibTransId="{D12A230E-B40E-42E0-B604-D090B5871C37}"/>
    <dgm:cxn modelId="{30F086DB-88E6-4A8F-B837-3E05AA95968D}" srcId="{3CFE98EF-CE24-4A1F-BE7C-FFCDB04E75E3}" destId="{EF0DF5EC-3E9F-4A9F-9928-52F6BE1BA856}" srcOrd="1" destOrd="0" parTransId="{4E487EE5-10AC-4134-A7C3-241B81BD5D65}" sibTransId="{02B7438C-9065-4B3F-A432-8D59F00F4CE0}"/>
    <dgm:cxn modelId="{3862843D-741B-42DA-B5E6-3A5F7A4DE94B}" type="presOf" srcId="{FDA80715-AA90-4CF1-913A-E6154E115120}" destId="{602AE238-AA20-4312-9217-D8E7F60E9078}" srcOrd="0" destOrd="0" presId="urn:microsoft.com/office/officeart/2005/8/layout/radial4"/>
    <dgm:cxn modelId="{215819CF-6169-4B8A-9801-A596BA5E3BD8}" type="presOf" srcId="{DC596443-82CE-4270-9E91-A59C219B7F55}" destId="{7C63BF21-8823-478A-AF6C-464CFAF25B97}" srcOrd="0" destOrd="0" presId="urn:microsoft.com/office/officeart/2005/8/layout/radial4"/>
    <dgm:cxn modelId="{C08C105B-972D-4EA9-826F-A0F9F5E8F94C}" type="presOf" srcId="{EF0DF5EC-3E9F-4A9F-9928-52F6BE1BA856}" destId="{6BDFA385-2AF1-4A51-A593-693A337E48FB}" srcOrd="0" destOrd="0" presId="urn:microsoft.com/office/officeart/2005/8/layout/radial4"/>
    <dgm:cxn modelId="{CF755A11-98B1-4440-BB82-A216B8BCF30C}" srcId="{3CFE98EF-CE24-4A1F-BE7C-FFCDB04E75E3}" destId="{0052446A-91D8-4C7C-9994-4BF2D361A92D}" srcOrd="0" destOrd="0" parTransId="{2E1480F0-FD1F-47C5-AF94-EF1138D9688E}" sibTransId="{B4ACBF5E-9C05-45EF-B44F-D7CB3AB213AF}"/>
    <dgm:cxn modelId="{534C166B-C0F5-464C-8F3C-03D3D0432F1A}" type="presOf" srcId="{0AE30905-6A28-468A-89CB-6DDA2F18C5D3}" destId="{BB8C0591-E11F-4AFC-91F9-1F9B0E104C19}" srcOrd="0" destOrd="0" presId="urn:microsoft.com/office/officeart/2005/8/layout/radial4"/>
    <dgm:cxn modelId="{2A8841F3-8DE2-4098-851D-1CCA12BF57B9}" type="presOf" srcId="{C3BC2ABF-FE0E-43EB-9D0B-11209BC8290B}" destId="{DAD9C24B-079D-407E-8BF7-FD0EA460C1C9}" srcOrd="0" destOrd="0" presId="urn:microsoft.com/office/officeart/2005/8/layout/radial4"/>
    <dgm:cxn modelId="{6D3383A7-4313-42FC-BE46-A74FDD07A087}" type="presOf" srcId="{3CFE98EF-CE24-4A1F-BE7C-FFCDB04E75E3}" destId="{6FA0FEA8-E64D-4D82-86C5-54C24DF57CF6}" srcOrd="0" destOrd="0" presId="urn:microsoft.com/office/officeart/2005/8/layout/radial4"/>
    <dgm:cxn modelId="{58E396B8-F852-470F-BBCA-41474066EBD9}" srcId="{3CFE98EF-CE24-4A1F-BE7C-FFCDB04E75E3}" destId="{91ECBFD4-7620-42D0-A50E-878E42D42190}" srcOrd="2" destOrd="0" parTransId="{F806F9BA-D1F8-482E-9078-A31C2A32E6E7}" sibTransId="{C1E966D5-78D5-4F98-9765-151049E0E586}"/>
    <dgm:cxn modelId="{53B99A49-B71B-4F71-B8D9-1609E2582A3F}" type="presOf" srcId="{8F078B0D-4EF1-4FF0-86BE-F7CEB3CF9E9C}" destId="{343EEDE9-59CC-42D4-AF8B-2CE3F8E48DA4}" srcOrd="0" destOrd="0" presId="urn:microsoft.com/office/officeart/2005/8/layout/radial4"/>
    <dgm:cxn modelId="{34065532-D27C-4350-AB8E-AFF279B6DC07}" type="presOf" srcId="{8A018A33-25DC-48A2-949A-AE4AC14F9721}" destId="{7F38FEF8-916E-4B55-A750-CB862204DBEE}" srcOrd="0" destOrd="0" presId="urn:microsoft.com/office/officeart/2005/8/layout/radial4"/>
    <dgm:cxn modelId="{F6E744D7-AE14-4F24-AE1F-041EB6A29D9A}" srcId="{3CFE98EF-CE24-4A1F-BE7C-FFCDB04E75E3}" destId="{52E88449-DDD3-478D-B01D-2C74C0A033F1}" srcOrd="8" destOrd="0" parTransId="{0AE30905-6A28-468A-89CB-6DDA2F18C5D3}" sibTransId="{4CD7583F-8782-4491-9543-3AAF563CB12A}"/>
    <dgm:cxn modelId="{C6E058AC-DF9A-4CE0-A2EB-2E36C8812203}" srcId="{3CFE98EF-CE24-4A1F-BE7C-FFCDB04E75E3}" destId="{7678476A-690A-4C3D-AF97-EC62CFB24FD6}" srcOrd="5" destOrd="0" parTransId="{D050D014-E337-4F4A-A435-8BA4F5951DBF}" sibTransId="{3189569B-4EEF-4A3F-BE88-7F0F6881BA49}"/>
    <dgm:cxn modelId="{2D654002-FFE5-4028-A832-5F6243983956}" type="presParOf" srcId="{D2928D5A-11A8-4EDE-8A58-D364A9354D42}" destId="{6FA0FEA8-E64D-4D82-86C5-54C24DF57CF6}" srcOrd="0" destOrd="0" presId="urn:microsoft.com/office/officeart/2005/8/layout/radial4"/>
    <dgm:cxn modelId="{00618034-50B0-45E5-87E3-F422B51DA73C}" type="presParOf" srcId="{D2928D5A-11A8-4EDE-8A58-D364A9354D42}" destId="{54010E59-063A-4531-9261-333C861D8948}" srcOrd="1" destOrd="0" presId="urn:microsoft.com/office/officeart/2005/8/layout/radial4"/>
    <dgm:cxn modelId="{D14BE2B3-84FF-40EA-B1F3-CD1A5AAAD6CC}" type="presParOf" srcId="{D2928D5A-11A8-4EDE-8A58-D364A9354D42}" destId="{A7C0BA98-0F24-4D74-98A4-4676620628A6}" srcOrd="2" destOrd="0" presId="urn:microsoft.com/office/officeart/2005/8/layout/radial4"/>
    <dgm:cxn modelId="{2C84B0ED-1CDF-4976-80EA-19C42A69C015}" type="presParOf" srcId="{D2928D5A-11A8-4EDE-8A58-D364A9354D42}" destId="{1D2BBD94-64E9-478C-94F4-98864482F928}" srcOrd="3" destOrd="0" presId="urn:microsoft.com/office/officeart/2005/8/layout/radial4"/>
    <dgm:cxn modelId="{979ABE18-3341-4D3F-B79D-25B5FF57D21B}" type="presParOf" srcId="{D2928D5A-11A8-4EDE-8A58-D364A9354D42}" destId="{6BDFA385-2AF1-4A51-A593-693A337E48FB}" srcOrd="4" destOrd="0" presId="urn:microsoft.com/office/officeart/2005/8/layout/radial4"/>
    <dgm:cxn modelId="{4905B780-D897-4329-880B-04ABA156EC8A}" type="presParOf" srcId="{D2928D5A-11A8-4EDE-8A58-D364A9354D42}" destId="{74698A6A-DB14-4D58-8285-2D74945BD8AA}" srcOrd="5" destOrd="0" presId="urn:microsoft.com/office/officeart/2005/8/layout/radial4"/>
    <dgm:cxn modelId="{EF87A5B9-47F1-424F-98BF-581C9A4AE650}" type="presParOf" srcId="{D2928D5A-11A8-4EDE-8A58-D364A9354D42}" destId="{CAA21D2E-7A62-4972-845C-B8F09576F37A}" srcOrd="6" destOrd="0" presId="urn:microsoft.com/office/officeart/2005/8/layout/radial4"/>
    <dgm:cxn modelId="{A7E84A4E-6132-418E-A35B-9560E0B0B39C}" type="presParOf" srcId="{D2928D5A-11A8-4EDE-8A58-D364A9354D42}" destId="{343EEDE9-59CC-42D4-AF8B-2CE3F8E48DA4}" srcOrd="7" destOrd="0" presId="urn:microsoft.com/office/officeart/2005/8/layout/radial4"/>
    <dgm:cxn modelId="{EA3ADE77-F520-4F35-A32D-40443E1E4B83}" type="presParOf" srcId="{D2928D5A-11A8-4EDE-8A58-D364A9354D42}" destId="{514EC2D9-4567-4459-9335-298092336B90}" srcOrd="8" destOrd="0" presId="urn:microsoft.com/office/officeart/2005/8/layout/radial4"/>
    <dgm:cxn modelId="{96651E90-D1C1-4D7F-80D6-336931C63212}" type="presParOf" srcId="{D2928D5A-11A8-4EDE-8A58-D364A9354D42}" destId="{7C63BF21-8823-478A-AF6C-464CFAF25B97}" srcOrd="9" destOrd="0" presId="urn:microsoft.com/office/officeart/2005/8/layout/radial4"/>
    <dgm:cxn modelId="{9548F0CE-F87C-4D04-9B8E-021789FDCA19}" type="presParOf" srcId="{D2928D5A-11A8-4EDE-8A58-D364A9354D42}" destId="{7F38FEF8-916E-4B55-A750-CB862204DBEE}" srcOrd="10" destOrd="0" presId="urn:microsoft.com/office/officeart/2005/8/layout/radial4"/>
    <dgm:cxn modelId="{4192C1E7-8768-4015-91E1-6D5FECC79FC6}" type="presParOf" srcId="{D2928D5A-11A8-4EDE-8A58-D364A9354D42}" destId="{BE4AE5D8-C029-4713-9ED1-952819B0294D}" srcOrd="11" destOrd="0" presId="urn:microsoft.com/office/officeart/2005/8/layout/radial4"/>
    <dgm:cxn modelId="{10579A0C-43C3-451A-854A-99825FC1AEF5}" type="presParOf" srcId="{D2928D5A-11A8-4EDE-8A58-D364A9354D42}" destId="{44A19D06-90D5-498B-8422-81EE8BA2439F}" srcOrd="12" destOrd="0" presId="urn:microsoft.com/office/officeart/2005/8/layout/radial4"/>
    <dgm:cxn modelId="{4181459F-0C76-4FDE-8A35-A458A6F3FBF5}" type="presParOf" srcId="{D2928D5A-11A8-4EDE-8A58-D364A9354D42}" destId="{602AE238-AA20-4312-9217-D8E7F60E9078}" srcOrd="13" destOrd="0" presId="urn:microsoft.com/office/officeart/2005/8/layout/radial4"/>
    <dgm:cxn modelId="{E4E1B063-946E-4C7D-A838-6CA070FABD07}" type="presParOf" srcId="{D2928D5A-11A8-4EDE-8A58-D364A9354D42}" destId="{DAD9C24B-079D-407E-8BF7-FD0EA460C1C9}" srcOrd="14" destOrd="0" presId="urn:microsoft.com/office/officeart/2005/8/layout/radial4"/>
    <dgm:cxn modelId="{6A8777CE-3560-495E-A409-968D09614F9F}" type="presParOf" srcId="{D2928D5A-11A8-4EDE-8A58-D364A9354D42}" destId="{D70970A2-DF31-4AD9-99C8-233444543773}" srcOrd="15" destOrd="0" presId="urn:microsoft.com/office/officeart/2005/8/layout/radial4"/>
    <dgm:cxn modelId="{7F6ECA1A-EA17-423C-9336-3FCBF3E42D7C}" type="presParOf" srcId="{D2928D5A-11A8-4EDE-8A58-D364A9354D42}" destId="{4DC26390-790B-4B9D-A309-931C8D2C36E2}" srcOrd="16" destOrd="0" presId="urn:microsoft.com/office/officeart/2005/8/layout/radial4"/>
    <dgm:cxn modelId="{D7A18A30-872D-4B91-900E-84395357ED92}" type="presParOf" srcId="{D2928D5A-11A8-4EDE-8A58-D364A9354D42}" destId="{BB8C0591-E11F-4AFC-91F9-1F9B0E104C19}" srcOrd="17" destOrd="0" presId="urn:microsoft.com/office/officeart/2005/8/layout/radial4"/>
    <dgm:cxn modelId="{EE4B0D9A-C91F-4DAA-BADF-36EA1A924614}" type="presParOf" srcId="{D2928D5A-11A8-4EDE-8A58-D364A9354D42}" destId="{56494CDD-08DD-4B28-8C14-B1337E0195E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0FEA8-E64D-4D82-86C5-54C24DF57CF6}">
      <dsp:nvSpPr>
        <dsp:cNvPr id="0" name=""/>
        <dsp:cNvSpPr/>
      </dsp:nvSpPr>
      <dsp:spPr>
        <a:xfrm>
          <a:off x="4312320" y="4010323"/>
          <a:ext cx="1890959" cy="1890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/>
            <a:t>TRS</a:t>
          </a:r>
        </a:p>
      </dsp:txBody>
      <dsp:txXfrm>
        <a:off x="4589245" y="4287248"/>
        <a:ext cx="1337109" cy="1337109"/>
      </dsp:txXfrm>
    </dsp:sp>
    <dsp:sp modelId="{54010E59-063A-4531-9261-333C861D8948}">
      <dsp:nvSpPr>
        <dsp:cNvPr id="0" name=""/>
        <dsp:cNvSpPr/>
      </dsp:nvSpPr>
      <dsp:spPr>
        <a:xfrm rot="10800000">
          <a:off x="832219" y="4686341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0BA98-0F24-4D74-98A4-4676620628A6}">
      <dsp:nvSpPr>
        <dsp:cNvPr id="0" name=""/>
        <dsp:cNvSpPr/>
      </dsp:nvSpPr>
      <dsp:spPr>
        <a:xfrm>
          <a:off x="170383" y="4426334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Philosophy</a:t>
          </a:r>
        </a:p>
      </dsp:txBody>
      <dsp:txXfrm>
        <a:off x="201398" y="4457349"/>
        <a:ext cx="1261641" cy="996907"/>
      </dsp:txXfrm>
    </dsp:sp>
    <dsp:sp modelId="{1D2BBD94-64E9-478C-94F4-98864482F928}">
      <dsp:nvSpPr>
        <dsp:cNvPr id="0" name=""/>
        <dsp:cNvSpPr/>
      </dsp:nvSpPr>
      <dsp:spPr>
        <a:xfrm rot="12150000">
          <a:off x="1043928" y="3622009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FA385-2AF1-4A51-A593-693A337E48FB}">
      <dsp:nvSpPr>
        <dsp:cNvPr id="0" name=""/>
        <dsp:cNvSpPr/>
      </dsp:nvSpPr>
      <dsp:spPr>
        <a:xfrm>
          <a:off x="507261" y="2732738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Literature</a:t>
          </a:r>
        </a:p>
      </dsp:txBody>
      <dsp:txXfrm>
        <a:off x="538276" y="2763753"/>
        <a:ext cx="1261641" cy="996907"/>
      </dsp:txXfrm>
    </dsp:sp>
    <dsp:sp modelId="{74698A6A-DB14-4D58-8285-2D74945BD8AA}">
      <dsp:nvSpPr>
        <dsp:cNvPr id="0" name=""/>
        <dsp:cNvSpPr/>
      </dsp:nvSpPr>
      <dsp:spPr>
        <a:xfrm rot="13500000">
          <a:off x="1646824" y="2719712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21D2E-7A62-4972-845C-B8F09576F37A}">
      <dsp:nvSpPr>
        <dsp:cNvPr id="0" name=""/>
        <dsp:cNvSpPr/>
      </dsp:nvSpPr>
      <dsp:spPr>
        <a:xfrm>
          <a:off x="1466606" y="1296976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Classics</a:t>
          </a:r>
        </a:p>
      </dsp:txBody>
      <dsp:txXfrm>
        <a:off x="1497621" y="1327991"/>
        <a:ext cx="1261641" cy="996907"/>
      </dsp:txXfrm>
    </dsp:sp>
    <dsp:sp modelId="{343EEDE9-59CC-42D4-AF8B-2CE3F8E48DA4}">
      <dsp:nvSpPr>
        <dsp:cNvPr id="0" name=""/>
        <dsp:cNvSpPr/>
      </dsp:nvSpPr>
      <dsp:spPr>
        <a:xfrm rot="14850000">
          <a:off x="2549120" y="2116817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EC2D9-4567-4459-9335-298092336B90}">
      <dsp:nvSpPr>
        <dsp:cNvPr id="0" name=""/>
        <dsp:cNvSpPr/>
      </dsp:nvSpPr>
      <dsp:spPr>
        <a:xfrm>
          <a:off x="2902367" y="337631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History</a:t>
          </a:r>
        </a:p>
      </dsp:txBody>
      <dsp:txXfrm>
        <a:off x="2933382" y="368646"/>
        <a:ext cx="1261641" cy="996907"/>
      </dsp:txXfrm>
    </dsp:sp>
    <dsp:sp modelId="{7C63BF21-8823-478A-AF6C-464CFAF25B97}">
      <dsp:nvSpPr>
        <dsp:cNvPr id="0" name=""/>
        <dsp:cNvSpPr/>
      </dsp:nvSpPr>
      <dsp:spPr>
        <a:xfrm rot="16200000">
          <a:off x="3613452" y="1905108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8FEF8-916E-4B55-A750-CB862204DBEE}">
      <dsp:nvSpPr>
        <dsp:cNvPr id="0" name=""/>
        <dsp:cNvSpPr/>
      </dsp:nvSpPr>
      <dsp:spPr>
        <a:xfrm>
          <a:off x="4595964" y="754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Languages</a:t>
          </a:r>
        </a:p>
      </dsp:txBody>
      <dsp:txXfrm>
        <a:off x="4626979" y="31769"/>
        <a:ext cx="1261641" cy="996907"/>
      </dsp:txXfrm>
    </dsp:sp>
    <dsp:sp modelId="{BE4AE5D8-C029-4713-9ED1-952819B0294D}">
      <dsp:nvSpPr>
        <dsp:cNvPr id="0" name=""/>
        <dsp:cNvSpPr/>
      </dsp:nvSpPr>
      <dsp:spPr>
        <a:xfrm rot="17550000">
          <a:off x="4677784" y="2116817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19D06-90D5-498B-8422-81EE8BA2439F}">
      <dsp:nvSpPr>
        <dsp:cNvPr id="0" name=""/>
        <dsp:cNvSpPr/>
      </dsp:nvSpPr>
      <dsp:spPr>
        <a:xfrm>
          <a:off x="6289560" y="337631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Sociology</a:t>
          </a:r>
        </a:p>
      </dsp:txBody>
      <dsp:txXfrm>
        <a:off x="6320575" y="368646"/>
        <a:ext cx="1261641" cy="996907"/>
      </dsp:txXfrm>
    </dsp:sp>
    <dsp:sp modelId="{602AE238-AA20-4312-9217-D8E7F60E9078}">
      <dsp:nvSpPr>
        <dsp:cNvPr id="0" name=""/>
        <dsp:cNvSpPr/>
      </dsp:nvSpPr>
      <dsp:spPr>
        <a:xfrm rot="18900000">
          <a:off x="5580081" y="2719712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9C24B-079D-407E-8BF7-FD0EA460C1C9}">
      <dsp:nvSpPr>
        <dsp:cNvPr id="0" name=""/>
        <dsp:cNvSpPr/>
      </dsp:nvSpPr>
      <dsp:spPr>
        <a:xfrm>
          <a:off x="7725321" y="1296976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Science</a:t>
          </a:r>
          <a:endParaRPr lang="en-GB" sz="1600" kern="1200" dirty="0"/>
        </a:p>
      </dsp:txBody>
      <dsp:txXfrm>
        <a:off x="7756336" y="1327991"/>
        <a:ext cx="1261641" cy="996907"/>
      </dsp:txXfrm>
    </dsp:sp>
    <dsp:sp modelId="{D70970A2-DF31-4AD9-99C8-233444543773}">
      <dsp:nvSpPr>
        <dsp:cNvPr id="0" name=""/>
        <dsp:cNvSpPr/>
      </dsp:nvSpPr>
      <dsp:spPr>
        <a:xfrm rot="20250000">
          <a:off x="6182976" y="3622009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6390-790B-4B9D-A309-931C8D2C36E2}">
      <dsp:nvSpPr>
        <dsp:cNvPr id="0" name=""/>
        <dsp:cNvSpPr/>
      </dsp:nvSpPr>
      <dsp:spPr>
        <a:xfrm>
          <a:off x="8684667" y="2732738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Anthropology</a:t>
          </a:r>
        </a:p>
      </dsp:txBody>
      <dsp:txXfrm>
        <a:off x="8715682" y="2763753"/>
        <a:ext cx="1261641" cy="996907"/>
      </dsp:txXfrm>
    </dsp:sp>
    <dsp:sp modelId="{BB8C0591-E11F-4AFC-91F9-1F9B0E104C19}">
      <dsp:nvSpPr>
        <dsp:cNvPr id="0" name=""/>
        <dsp:cNvSpPr/>
      </dsp:nvSpPr>
      <dsp:spPr>
        <a:xfrm>
          <a:off x="6394685" y="4686341"/>
          <a:ext cx="3288694" cy="538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94CDD-08DD-4B28-8C14-B1337E0195E0}">
      <dsp:nvSpPr>
        <dsp:cNvPr id="0" name=""/>
        <dsp:cNvSpPr/>
      </dsp:nvSpPr>
      <dsp:spPr>
        <a:xfrm>
          <a:off x="9021544" y="4426334"/>
          <a:ext cx="1323671" cy="105893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Politics</a:t>
          </a:r>
        </a:p>
      </dsp:txBody>
      <dsp:txXfrm>
        <a:off x="9052559" y="4457349"/>
        <a:ext cx="1261641" cy="99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1300-DA73-4610-904D-04C4F8F3C685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C001-FD20-443D-B1AD-BBFBF8D1A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6F85-252A-4494-949B-EF502607186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068F-8CA6-4101-B5EC-0E8A7CAF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use this slide show to find</a:t>
            </a:r>
            <a:r>
              <a:rPr lang="en-GB" baseline="0" dirty="0" smtClean="0"/>
              <a:t> out more about studying Theology and Religious Studies at university. Delivered June 2014. If you wish to repurpose any part of this talk, please credit the original.</a:t>
            </a:r>
          </a:p>
          <a:p>
            <a:endParaRPr lang="en-GB" dirty="0" smtClean="0"/>
          </a:p>
          <a:p>
            <a:r>
              <a:rPr lang="en-GB" dirty="0" smtClean="0"/>
              <a:t>Quotes are from current</a:t>
            </a:r>
            <a:r>
              <a:rPr lang="en-GB" baseline="0" dirty="0" smtClean="0"/>
              <a:t> and recently graduated Theology and Religious Studies graduates from the University of Cambridge.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0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9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9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0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4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James </a:t>
            </a:r>
            <a:r>
              <a:rPr lang="en-GB" dirty="0" smtClean="0"/>
              <a:t>Norton</a:t>
            </a:r>
            <a:r>
              <a:rPr lang="en-GB" baseline="0" dirty="0" smtClean="0"/>
              <a:t> (actor) , </a:t>
            </a:r>
            <a:r>
              <a:rPr lang="en-GB" dirty="0" smtClean="0"/>
              <a:t>Philippa </a:t>
            </a:r>
            <a:r>
              <a:rPr lang="en-GB" dirty="0" smtClean="0"/>
              <a:t>Boardman </a:t>
            </a:r>
            <a:r>
              <a:rPr lang="en-GB" dirty="0" smtClean="0"/>
              <a:t>(</a:t>
            </a:r>
            <a:r>
              <a:rPr lang="en-GB" baseline="0" dirty="0" smtClean="0"/>
              <a:t>Canon </a:t>
            </a:r>
            <a:r>
              <a:rPr lang="en-GB" baseline="0" dirty="0" smtClean="0"/>
              <a:t>Treasurer at St </a:t>
            </a:r>
            <a:r>
              <a:rPr lang="en-GB" baseline="0" dirty="0" smtClean="0"/>
              <a:t>Pauls), Matthew </a:t>
            </a:r>
            <a:r>
              <a:rPr lang="en-GB" baseline="0" dirty="0" smtClean="0"/>
              <a:t>Gould </a:t>
            </a:r>
            <a:r>
              <a:rPr lang="en-GB" baseline="0" dirty="0" smtClean="0"/>
              <a:t>(British Ambassador </a:t>
            </a:r>
            <a:r>
              <a:rPr lang="en-GB" baseline="0" dirty="0" smtClean="0"/>
              <a:t>to </a:t>
            </a:r>
            <a:r>
              <a:rPr lang="en-GB" baseline="0" dirty="0" smtClean="0"/>
              <a:t>Israel)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0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068F-8CA6-4101-B5EC-0E8A7CAF53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5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4"/>
            <a:ext cx="2634054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7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5465483" y="-5080047"/>
            <a:ext cx="1237130" cy="1221590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4"/>
            <a:ext cx="2634054" cy="54451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15906" cy="156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-23906" y="1556751"/>
            <a:ext cx="12215906" cy="156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-23906" y="130293"/>
            <a:ext cx="12215906" cy="3209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7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6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A481-0925-42BC-8A1D-EB94A1AFBB11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3824-3ED4-48C9-8769-0A889D5E2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Box 9"/>
          <p:cNvSpPr txBox="1"/>
          <p:nvPr/>
        </p:nvSpPr>
        <p:spPr>
          <a:xfrm>
            <a:off x="0" y="556137"/>
            <a:ext cx="12192000" cy="18706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GB" sz="5400" b="1" dirty="0" smtClean="0">
                <a:solidFill>
                  <a:srgbClr val="20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Studying Theology and Religious 	Studies at university</a:t>
            </a:r>
            <a:endParaRPr lang="en-GB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0" y="2703302"/>
            <a:ext cx="12192000" cy="13805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Laura Jeffrey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Outreach Officer, Faculty of Divinity  </a:t>
            </a:r>
            <a:endParaRPr lang="en-GB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26777"/>
            <a:ext cx="12192000" cy="27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279612"/>
            <a:ext cx="12192000" cy="27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3087"/>
            <a:ext cx="12192000" cy="276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0" y="4044554"/>
            <a:ext cx="12192000" cy="276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31739" b="40091"/>
          <a:stretch/>
        </p:blipFill>
        <p:spPr>
          <a:xfrm>
            <a:off x="722510" y="4468386"/>
            <a:ext cx="2741862" cy="153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6874"/>
          <a:stretch/>
        </p:blipFill>
        <p:spPr>
          <a:xfrm>
            <a:off x="9752977" y="4468386"/>
            <a:ext cx="2255295" cy="210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aculty of Divinity - image by Sir C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/>
          <a:stretch/>
        </p:blipFill>
        <p:spPr bwMode="auto">
          <a:xfrm>
            <a:off x="4454203" y="4464287"/>
            <a:ext cx="4308943" cy="210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416" y="1825625"/>
            <a:ext cx="9428814" cy="29112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 smtClean="0"/>
              <a:t>Catherine </a:t>
            </a:r>
            <a:r>
              <a:rPr lang="en-GB" sz="1800" b="1" dirty="0" err="1" smtClean="0"/>
              <a:t>Pickstock’s</a:t>
            </a:r>
            <a:r>
              <a:rPr lang="en-GB" sz="1800" b="1" dirty="0" smtClean="0"/>
              <a:t> research is the area of Philosophy of Religion.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 smtClean="0"/>
              <a:t>“I came </a:t>
            </a:r>
            <a:r>
              <a:rPr lang="en-GB" sz="1800" dirty="0"/>
              <a:t>to study Philosophical Theology via a degree in English Literature</a:t>
            </a:r>
            <a:r>
              <a:rPr lang="en-GB" sz="1800" dirty="0" smtClean="0"/>
              <a:t>, and </a:t>
            </a:r>
            <a:r>
              <a:rPr lang="en-GB" sz="1800" dirty="0"/>
              <a:t>in particular through a desire to </a:t>
            </a:r>
            <a:r>
              <a:rPr lang="en-GB" sz="1800" b="1" dirty="0"/>
              <a:t>understand better the </a:t>
            </a:r>
            <a:r>
              <a:rPr lang="en-GB" sz="1800" b="1" dirty="0" smtClean="0"/>
              <a:t>relationship between </a:t>
            </a:r>
            <a:r>
              <a:rPr lang="en-GB" sz="1800" b="1" dirty="0"/>
              <a:t>literary form and metaphysical content </a:t>
            </a:r>
            <a:r>
              <a:rPr lang="en-GB" sz="1800" dirty="0"/>
              <a:t>in such texts as the </a:t>
            </a:r>
            <a:r>
              <a:rPr lang="en-GB" sz="1800" dirty="0" smtClean="0"/>
              <a:t>fourteenth century </a:t>
            </a:r>
            <a:r>
              <a:rPr lang="en-GB" sz="1800" dirty="0"/>
              <a:t>poem, "Pearl", and Milton's "Paradise Lost</a:t>
            </a:r>
            <a:r>
              <a:rPr lang="en-GB" sz="1800" dirty="0" smtClean="0"/>
              <a:t>". My research falls into three main areas: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The application of </a:t>
            </a:r>
            <a:r>
              <a:rPr lang="en-GB" sz="1800" b="1" dirty="0"/>
              <a:t>linguistics</a:t>
            </a:r>
            <a:r>
              <a:rPr lang="en-GB" sz="1800" dirty="0"/>
              <a:t> to theories of religious language, analogy and liturgy, </a:t>
            </a:r>
            <a:endParaRPr lang="en-GB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 smtClean="0"/>
              <a:t>A </a:t>
            </a:r>
            <a:r>
              <a:rPr lang="en-GB" sz="1800" dirty="0"/>
              <a:t>critical consideration of </a:t>
            </a:r>
            <a:r>
              <a:rPr lang="en-GB" sz="1800" b="1" dirty="0"/>
              <a:t>postmodern philosophy </a:t>
            </a:r>
            <a:endParaRPr lang="en-GB" sz="1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 smtClean="0"/>
              <a:t>A </a:t>
            </a:r>
            <a:r>
              <a:rPr lang="en-GB" sz="1800" dirty="0"/>
              <a:t>reconsideration of the </a:t>
            </a:r>
            <a:r>
              <a:rPr lang="en-GB" sz="1800" b="1" dirty="0"/>
              <a:t>Platonic tradition </a:t>
            </a:r>
            <a:r>
              <a:rPr lang="en-GB" sz="1800" dirty="0"/>
              <a:t>in interaction with the Biblically based </a:t>
            </a:r>
            <a:r>
              <a:rPr lang="en-GB" sz="1800" dirty="0" smtClean="0"/>
              <a:t>faiths”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6" t="26608" r="13651" b="35149"/>
          <a:stretch/>
        </p:blipFill>
        <p:spPr>
          <a:xfrm>
            <a:off x="229468" y="1945546"/>
            <a:ext cx="2031549" cy="2360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468" y="4560840"/>
            <a:ext cx="11612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teaches Philosophy of Religion and Ethics.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The first  part focuses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upon philosophy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religion and introduces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year undergraduates to the major themes and problems for language, knowledge and being which arise at the intersection between philosophy and theology. The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section of the paper is aimed to introduce students to the main ethical positions, from Joseph Butler, to moral sense theory, deontology and Kierkegaard's "teleological suspension" of the ethical. </a:t>
            </a:r>
          </a:p>
        </p:txBody>
      </p:sp>
    </p:spTree>
    <p:extLst>
      <p:ext uri="{BB962C8B-B14F-4D97-AF65-F5344CB8AC3E}">
        <p14:creationId xmlns:p14="http://schemas.microsoft.com/office/powerpoint/2010/main" val="41256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Subject specific elements</a:t>
            </a:r>
          </a:p>
          <a:p>
            <a:r>
              <a:rPr lang="en-GB" dirty="0" smtClean="0"/>
              <a:t>Transferable </a:t>
            </a:r>
            <a:r>
              <a:rPr lang="en-GB" dirty="0"/>
              <a:t>arts and humanities skills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TRS is a valuable subject?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684"/>
          <a:stretch/>
        </p:blipFill>
        <p:spPr>
          <a:xfrm>
            <a:off x="8704011" y="1894084"/>
            <a:ext cx="3176597" cy="210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6" y="4272060"/>
            <a:ext cx="4664488" cy="2248808"/>
          </a:xfrm>
          <a:prstGeom prst="rect">
            <a:avLst/>
          </a:prstGeom>
        </p:spPr>
      </p:pic>
      <p:pic>
        <p:nvPicPr>
          <p:cNvPr id="1028" name="Picture 4" descr="Faculty of Divinity - image by Sir C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/>
          <a:stretch/>
        </p:blipFill>
        <p:spPr bwMode="auto">
          <a:xfrm>
            <a:off x="8709285" y="4272060"/>
            <a:ext cx="3171323" cy="22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Improve your investigative, analytical and critical evaluation </a:t>
            </a:r>
            <a:r>
              <a:rPr lang="en-GB" dirty="0" smtClean="0"/>
              <a:t>skills</a:t>
            </a:r>
          </a:p>
          <a:p>
            <a:pPr lvl="0"/>
            <a:r>
              <a:rPr lang="en-GB" dirty="0" smtClean="0"/>
              <a:t>Sift</a:t>
            </a:r>
            <a:r>
              <a:rPr lang="en-GB" dirty="0"/>
              <a:t>, select and retain complex information and identify key issues</a:t>
            </a:r>
          </a:p>
          <a:p>
            <a:pPr lvl="0"/>
            <a:r>
              <a:rPr lang="en-GB" dirty="0"/>
              <a:t>Express ideas clearly through essay writing and </a:t>
            </a:r>
            <a:r>
              <a:rPr lang="en-GB" dirty="0" smtClean="0"/>
              <a:t>discussion</a:t>
            </a:r>
          </a:p>
          <a:p>
            <a:pPr lvl="0"/>
            <a:r>
              <a:rPr lang="en-GB" dirty="0" smtClean="0"/>
              <a:t>Hone time and priority management skills</a:t>
            </a:r>
            <a:endParaRPr lang="en-GB" dirty="0"/>
          </a:p>
          <a:p>
            <a:pPr lvl="0"/>
            <a:r>
              <a:rPr lang="en-GB" dirty="0"/>
              <a:t>Tackle new languages from scratch</a:t>
            </a:r>
          </a:p>
          <a:p>
            <a:pPr lvl="0"/>
            <a:r>
              <a:rPr lang="en-GB" dirty="0"/>
              <a:t>Use imagination and creativity</a:t>
            </a:r>
          </a:p>
          <a:p>
            <a:pPr lvl="0"/>
            <a:r>
              <a:rPr lang="en-GB" dirty="0" smtClean="0"/>
              <a:t>Take </a:t>
            </a:r>
            <a:r>
              <a:rPr lang="en-GB" dirty="0"/>
              <a:t>a disciplined approach to problem solving</a:t>
            </a:r>
          </a:p>
          <a:p>
            <a:r>
              <a:rPr lang="en-GB" dirty="0"/>
              <a:t>Critically approach contemporary </a:t>
            </a:r>
            <a:r>
              <a:rPr lang="en-GB" dirty="0" smtClean="0"/>
              <a:t>issues</a:t>
            </a:r>
          </a:p>
          <a:p>
            <a:pPr lvl="0"/>
            <a:r>
              <a:rPr lang="en-GB" dirty="0" smtClean="0"/>
              <a:t>Understand </a:t>
            </a:r>
            <a:r>
              <a:rPr lang="en-GB" dirty="0"/>
              <a:t>and take a sensitive approach to different cultures and </a:t>
            </a:r>
            <a:r>
              <a:rPr lang="en-GB" dirty="0" smtClean="0"/>
              <a:t>beliefs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Transferable skills developed by TRS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</a:t>
            </a:r>
            <a:r>
              <a:rPr lang="en-GB" dirty="0"/>
              <a:t>number go on to postgraduate </a:t>
            </a:r>
            <a:br>
              <a:rPr lang="en-GB" dirty="0"/>
            </a:br>
            <a:r>
              <a:rPr lang="en-GB" dirty="0" smtClean="0"/>
              <a:t>education in Theology, associated </a:t>
            </a:r>
            <a:br>
              <a:rPr lang="en-GB" dirty="0" smtClean="0"/>
            </a:br>
            <a:r>
              <a:rPr lang="en-GB" dirty="0" smtClean="0"/>
              <a:t>subjects, teacher training and law </a:t>
            </a:r>
            <a:br>
              <a:rPr lang="en-GB" dirty="0" smtClean="0"/>
            </a:br>
            <a:r>
              <a:rPr lang="en-GB" dirty="0" smtClean="0"/>
              <a:t>conversion</a:t>
            </a:r>
            <a:endParaRPr lang="en-GB" dirty="0"/>
          </a:p>
          <a:p>
            <a:r>
              <a:rPr lang="en-GB" dirty="0" smtClean="0"/>
              <a:t>Strikingly </a:t>
            </a:r>
            <a:r>
              <a:rPr lang="en-GB" dirty="0"/>
              <a:t>broad range of </a:t>
            </a:r>
            <a:r>
              <a:rPr lang="en-GB" dirty="0" smtClean="0"/>
              <a:t>careers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</a:t>
            </a:r>
            <a:r>
              <a:rPr lang="en-GB" dirty="0" smtClean="0"/>
              <a:t>you </a:t>
            </a:r>
            <a:r>
              <a:rPr lang="en-GB" dirty="0" smtClean="0"/>
              <a:t>do with TRS?</a:t>
            </a:r>
            <a:endParaRPr lang="en-GB" dirty="0"/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5305471" y="-1037594"/>
            <a:ext cx="1604963" cy="12215905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8181" y="4470193"/>
            <a:ext cx="1143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hope to do either conflict resolution or international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use the Arabic I have learnt here. The degree has greatly improved my self-discipline, confidence to pursue my ambitions and developed my linguistic/ essay writing skills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richardcarnetrust.org/wp-content/uploads/2012/07/JamesNorton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15" y="1912545"/>
            <a:ext cx="1762710" cy="17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8/85/Matthew_Gould.jpg/220px-Matthew_Goul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3828" r="11298" b="30566"/>
          <a:stretch/>
        </p:blipFill>
        <p:spPr bwMode="auto">
          <a:xfrm>
            <a:off x="10453195" y="1910660"/>
            <a:ext cx="1762710" cy="17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hillippa Boardm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5" t="4978" r="26424" b="52174"/>
          <a:stretch/>
        </p:blipFill>
        <p:spPr bwMode="auto">
          <a:xfrm>
            <a:off x="8648325" y="1912545"/>
            <a:ext cx="1824120" cy="17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91360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Non-governmental organisations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Crisis Action (New York), Advocacy Associate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Bede House Association, Assistant Domestic Violence Caseworker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The Retinoblastoma Society, National </a:t>
            </a:r>
            <a:br>
              <a:rPr lang="en-GB" sz="1600" dirty="0"/>
            </a:br>
            <a:r>
              <a:rPr lang="en-GB" sz="1600" dirty="0" smtClean="0"/>
              <a:t>Co-ordinator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Teaching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University of California, Teaching Assistant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University of Oxford, Lecturer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Teach First, Teacher of Religious Education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 </a:t>
            </a:r>
            <a:r>
              <a:rPr lang="en-GB" sz="1600" b="1" dirty="0"/>
              <a:t>Arts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Evangelical Alliance, Head of Media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Film, television and stage </a:t>
            </a:r>
            <a:r>
              <a:rPr lang="en-GB" sz="1600" dirty="0" smtClean="0"/>
              <a:t>Actor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/>
              <a:t>Concert pianist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 smtClean="0"/>
              <a:t>Religion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St Georges Church, Pastoral Assistant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The Methodist Church, Probationer Minister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London School of Economics, </a:t>
            </a:r>
            <a:r>
              <a:rPr lang="en-GB" sz="1600" dirty="0" smtClean="0"/>
              <a:t>Chaplain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Business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HSBC Bank, Executive Management Trainee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 err="1"/>
              <a:t>Eversheds</a:t>
            </a:r>
            <a:r>
              <a:rPr lang="en-GB" sz="1600" dirty="0"/>
              <a:t>, Trainee Solicitor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EON, Corporate Management Graduate </a:t>
            </a:r>
            <a:r>
              <a:rPr lang="en-GB" sz="1600" dirty="0" smtClean="0"/>
              <a:t>Trainee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Public sector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Crown Prosecution Service, Case Progression Officer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HM Treasury, Civil Service Fast Stream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London Borough of Islington, Social Worker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/>
              <a:t>Houses </a:t>
            </a:r>
            <a:r>
              <a:rPr lang="en-GB" sz="1600" dirty="0"/>
              <a:t>of Parliament, Entry </a:t>
            </a:r>
            <a:r>
              <a:rPr lang="en-GB" sz="1600" dirty="0" smtClean="0"/>
              <a:t>Researcher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/>
              <a:t>Foreign and Commonwealth Office, Fast Stream</a:t>
            </a:r>
            <a:endParaRPr lang="en-GB" sz="1600" dirty="0"/>
          </a:p>
          <a:p>
            <a:endParaRPr lang="en-GB" sz="1650" dirty="0"/>
          </a:p>
          <a:p>
            <a:endParaRPr lang="en-GB" sz="16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destinations of graduates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Alumni careers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8200" y="1850756"/>
            <a:ext cx="108855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I chose to read Theology at Cambridge knowing that the </a:t>
            </a:r>
            <a:r>
              <a:rPr lang="en-GB" sz="2200" b="1" dirty="0"/>
              <a:t>transferable skills </a:t>
            </a:r>
            <a:r>
              <a:rPr lang="en-GB" sz="2200" dirty="0"/>
              <a:t>acquired would prepare me well for a range of future careers. Like many 18-year-olds, I did not know what career I wanted to pursue at the time of my university application, so </a:t>
            </a:r>
            <a:r>
              <a:rPr lang="en-GB" sz="2200" b="1" dirty="0"/>
              <a:t>I chose to read TRS purely on the basis of academic interest</a:t>
            </a:r>
            <a:r>
              <a:rPr lang="en-GB" sz="2200" dirty="0"/>
              <a:t>. I thoroughly enjoyed the </a:t>
            </a:r>
            <a:r>
              <a:rPr lang="en-GB" sz="2200" dirty="0" smtClean="0"/>
              <a:t>programme </a:t>
            </a:r>
            <a:r>
              <a:rPr lang="en-GB" sz="2200" dirty="0"/>
              <a:t>and would highly recommend it to those considering applying</a:t>
            </a:r>
            <a:r>
              <a:rPr lang="en-GB" sz="2200" dirty="0" smtClean="0"/>
              <a:t>.</a:t>
            </a:r>
          </a:p>
          <a:p>
            <a:endParaRPr lang="en-GB" sz="2000" dirty="0" smtClean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10" y="3679385"/>
            <a:ext cx="2540000" cy="2540000"/>
          </a:xfrm>
        </p:spPr>
      </p:pic>
      <p:sp>
        <p:nvSpPr>
          <p:cNvPr id="10" name="Rectangle 9"/>
          <p:cNvSpPr/>
          <p:nvPr/>
        </p:nvSpPr>
        <p:spPr>
          <a:xfrm>
            <a:off x="838199" y="3629680"/>
            <a:ext cx="81383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Prospective and current students of TRS should know that the doctrine of transferable skills can be your best friend: doing a degree in Theology and Religious Studies does not mean that you are destined for the Church or academia. </a:t>
            </a:r>
            <a:r>
              <a:rPr lang="en-GB" sz="2200" b="1" dirty="0"/>
              <a:t>Learning how to </a:t>
            </a:r>
            <a:r>
              <a:rPr lang="en-GB" sz="2200" b="1" i="1" dirty="0"/>
              <a:t>think</a:t>
            </a:r>
            <a:r>
              <a:rPr lang="en-GB" sz="2200" b="1" dirty="0"/>
              <a:t>, research, write, structure an argument and communicate effectively are fundamental skills </a:t>
            </a:r>
            <a:r>
              <a:rPr lang="en-GB" sz="2200" dirty="0"/>
              <a:t>that are essential to the vast majority of jobs.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0296" y="5728740"/>
            <a:ext cx="292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Jamie</a:t>
            </a:r>
          </a:p>
          <a:p>
            <a:pPr algn="r"/>
            <a:r>
              <a:rPr lang="en-GB" i="1" dirty="0" smtClean="0"/>
              <a:t>Undergraduate 2007-2010</a:t>
            </a:r>
          </a:p>
          <a:p>
            <a:pPr algn="r"/>
            <a:r>
              <a:rPr lang="en-GB" i="1" dirty="0" smtClean="0"/>
              <a:t>Crisis Action, New York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788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Talk to teaching staff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Visit universities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Attend open days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Talk to current students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Read web and printed literature</a:t>
            </a:r>
          </a:p>
          <a:p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for students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11785"/>
          <a:stretch/>
        </p:blipFill>
        <p:spPr>
          <a:xfrm>
            <a:off x="8128282" y="4329637"/>
            <a:ext cx="3569418" cy="2289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>
          <a:xfrm>
            <a:off x="8128282" y="1939242"/>
            <a:ext cx="3545558" cy="20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Theology and Religious Studies:</a:t>
            </a:r>
            <a:endParaRPr lang="en-GB" dirty="0"/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5081293" y="-2289428"/>
            <a:ext cx="2005509" cy="12215905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23906" y="3370197"/>
            <a:ext cx="12215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“Challenging, thought provoking,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exciting!”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293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Theology and Religious Studies (TRS)?</a:t>
            </a:r>
          </a:p>
          <a:p>
            <a:r>
              <a:rPr lang="en-GB" dirty="0" smtClean="0"/>
              <a:t>Who studies TRS?</a:t>
            </a:r>
          </a:p>
          <a:p>
            <a:r>
              <a:rPr lang="en-GB" dirty="0" smtClean="0"/>
              <a:t>Where should I study TRS?</a:t>
            </a:r>
          </a:p>
          <a:p>
            <a:r>
              <a:rPr lang="en-GB" dirty="0" smtClean="0"/>
              <a:t>Why is TRS a valuable subject?</a:t>
            </a:r>
          </a:p>
          <a:p>
            <a:r>
              <a:rPr lang="en-GB" dirty="0" smtClean="0"/>
              <a:t>What can I do with TRS?</a:t>
            </a:r>
          </a:p>
          <a:p>
            <a:pPr lvl="1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8182" b="817"/>
          <a:stretch/>
        </p:blipFill>
        <p:spPr>
          <a:xfrm>
            <a:off x="4111336" y="4484855"/>
            <a:ext cx="3842699" cy="2178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0065"/>
          <a:stretch/>
        </p:blipFill>
        <p:spPr>
          <a:xfrm>
            <a:off x="8353880" y="4484855"/>
            <a:ext cx="3526393" cy="2204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12564" r="13333" b="20974"/>
          <a:stretch/>
        </p:blipFill>
        <p:spPr>
          <a:xfrm>
            <a:off x="768927" y="4484855"/>
            <a:ext cx="2942564" cy="1471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6890" r="3275" b="62427"/>
          <a:stretch/>
        </p:blipFill>
        <p:spPr>
          <a:xfrm>
            <a:off x="8364511" y="1825625"/>
            <a:ext cx="3515763" cy="23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nual Operation 9"/>
          <p:cNvSpPr/>
          <p:nvPr/>
        </p:nvSpPr>
        <p:spPr>
          <a:xfrm rot="16200000">
            <a:off x="5229620" y="-997008"/>
            <a:ext cx="1708852" cy="12215905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Theology and Religious Studies?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Highly relevant to society </a:t>
            </a:r>
          </a:p>
          <a:p>
            <a:r>
              <a:rPr lang="en-GB" dirty="0" smtClean="0"/>
              <a:t>Critical and thought </a:t>
            </a:r>
            <a:br>
              <a:rPr lang="en-GB" dirty="0" smtClean="0"/>
            </a:br>
            <a:r>
              <a:rPr lang="en-GB" dirty="0" smtClean="0"/>
              <a:t>provoking subject </a:t>
            </a:r>
          </a:p>
          <a:p>
            <a:r>
              <a:rPr lang="en-GB" dirty="0" smtClean="0"/>
              <a:t>Interdisciplinary </a:t>
            </a:r>
            <a:r>
              <a:rPr lang="en-GB" dirty="0"/>
              <a:t>area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4498268"/>
            <a:ext cx="10869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“It has been a challenging, stimulating and mind broadening experience, in which I have been helped and encouraged to develop my own ideas and skills and pursue my own interests, and which I have absolutely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loved.”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/>
              <a:t> </a:t>
            </a:r>
          </a:p>
          <a:p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r="14784"/>
          <a:stretch/>
        </p:blipFill>
        <p:spPr>
          <a:xfrm>
            <a:off x="8702122" y="1939173"/>
            <a:ext cx="3241964" cy="2014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1828" r="14789"/>
          <a:stretch/>
        </p:blipFill>
        <p:spPr>
          <a:xfrm>
            <a:off x="5296371" y="1932972"/>
            <a:ext cx="3216425" cy="20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Interdisciplinary subject area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255813"/>
              </p:ext>
            </p:extLst>
          </p:nvPr>
        </p:nvGraphicFramePr>
        <p:xfrm>
          <a:off x="838200" y="955963"/>
          <a:ext cx="10515600" cy="59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0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400" b="1" dirty="0"/>
              <a:t>Recent dissertations have </a:t>
            </a:r>
            <a:r>
              <a:rPr lang="en-GB" sz="3400" b="1" dirty="0" smtClean="0"/>
              <a:t>included:</a:t>
            </a:r>
            <a:endParaRPr lang="en-GB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b="1" dirty="0"/>
              <a:t> </a:t>
            </a:r>
            <a:endParaRPr lang="en-GB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Religion and Revolution: What made the Muslim Brotherhood so successful in the Egyptian Arab Spring?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Can the Nicaraguan revolution of 1979 be regarded as a Christian Revolution?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Metrical Psalmody in England and Wales, 1530-1630.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The Tragedy of Faith in 'The Brothers Karamazov</a:t>
            </a:r>
            <a:r>
              <a:rPr lang="en-GB" sz="3400" dirty="0" smtClean="0"/>
              <a:t>’.</a:t>
            </a:r>
            <a:endParaRPr lang="en-GB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Happiness as 'The Realisation of Desires' in Anna Karenina.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err="1" smtClean="0"/>
              <a:t>Halakhah</a:t>
            </a:r>
            <a:r>
              <a:rPr lang="en-GB" sz="3400" dirty="0" smtClean="0"/>
              <a:t> </a:t>
            </a:r>
            <a:r>
              <a:rPr lang="en-GB" sz="3400" dirty="0"/>
              <a:t>and Organ Transplantation: Past and Present Perspectives and Debates.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>Religious </a:t>
            </a:r>
            <a:r>
              <a:rPr lang="en-GB" sz="3400" dirty="0"/>
              <a:t>aspects of delusions in schizophrenia.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Conflict or Conciliation? The Visual Theology of Northern Irish Sectarian Folk Art.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/>
              <a:t>Grappling with God: A reappraisal of </a:t>
            </a:r>
            <a:r>
              <a:rPr lang="en-GB" sz="3400" dirty="0" err="1"/>
              <a:t>Elie</a:t>
            </a:r>
            <a:r>
              <a:rPr lang="en-GB" sz="3400" dirty="0"/>
              <a:t> Wiesel's 'protest theology' through an exploration of narrative form</a:t>
            </a:r>
            <a:r>
              <a:rPr lang="en-GB" sz="3400" dirty="0" smtClean="0"/>
              <a:t>.</a:t>
            </a:r>
            <a:endParaRPr lang="en-GB" sz="3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3400" dirty="0"/>
              <a:t>Exploring the relationship between religion, myth and society in Hindi cinema with particular reference to Mother India (1957), Jai </a:t>
            </a:r>
            <a:r>
              <a:rPr lang="en-GB" sz="3400" dirty="0" err="1"/>
              <a:t>Santoshi</a:t>
            </a:r>
            <a:r>
              <a:rPr lang="en-GB" sz="3400" dirty="0"/>
              <a:t> </a:t>
            </a:r>
            <a:r>
              <a:rPr lang="en-GB" sz="3400" dirty="0" err="1"/>
              <a:t>Maa</a:t>
            </a:r>
            <a:r>
              <a:rPr lang="en-GB" sz="3400" dirty="0"/>
              <a:t> (1975) and </a:t>
            </a:r>
            <a:r>
              <a:rPr lang="en-GB" sz="3400" dirty="0" err="1"/>
              <a:t>Lage</a:t>
            </a:r>
            <a:r>
              <a:rPr lang="en-GB" sz="3400" dirty="0"/>
              <a:t> </a:t>
            </a:r>
            <a:r>
              <a:rPr lang="en-GB" sz="3400" dirty="0" err="1"/>
              <a:t>Raho</a:t>
            </a:r>
            <a:r>
              <a:rPr lang="en-GB" sz="3400" dirty="0"/>
              <a:t> </a:t>
            </a:r>
            <a:r>
              <a:rPr lang="en-GB" sz="3400" dirty="0" err="1"/>
              <a:t>Munna</a:t>
            </a:r>
            <a:r>
              <a:rPr lang="en-GB" sz="3400" dirty="0"/>
              <a:t> Bhai (2006</a:t>
            </a:r>
            <a:r>
              <a:rPr lang="en-GB" sz="3400" dirty="0" smtClean="0"/>
              <a:t>).</a:t>
            </a:r>
            <a:endParaRPr lang="en-GB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Diverse interests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946894" cy="43503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no required subjects at A-level/IB/Highers</a:t>
            </a:r>
          </a:p>
          <a:p>
            <a:r>
              <a:rPr lang="en-GB" dirty="0" smtClean="0"/>
              <a:t>Many undergraduates have studied arts and humanities subjects such as History, English or Modern Languages but some come from a science background</a:t>
            </a:r>
          </a:p>
          <a:p>
            <a:r>
              <a:rPr lang="en-GB" dirty="0" smtClean="0"/>
              <a:t>You do not need to have studied Religious Studies or Philosophy before</a:t>
            </a:r>
          </a:p>
          <a:p>
            <a:r>
              <a:rPr lang="en-GB" dirty="0" smtClean="0"/>
              <a:t>You do not need to be religious; students come from all faiths and none</a:t>
            </a:r>
          </a:p>
          <a:p>
            <a:r>
              <a:rPr lang="en-GB" dirty="0" smtClean="0"/>
              <a:t>You </a:t>
            </a:r>
            <a:r>
              <a:rPr lang="en-GB" b="1" dirty="0" smtClean="0"/>
              <a:t>do</a:t>
            </a:r>
            <a:r>
              <a:rPr lang="en-GB" dirty="0" smtClean="0"/>
              <a:t> need to demonstrate an interest in the issues taught at degree level through wider reading, attending talks, and/or relevant extra curricular activities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studies TRS?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56" y="4915409"/>
            <a:ext cx="1419225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89" y="1534683"/>
            <a:ext cx="1409615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9"/>
          <a:stretch/>
        </p:blipFill>
        <p:spPr>
          <a:xfrm>
            <a:off x="10785094" y="-279400"/>
            <a:ext cx="1428750" cy="182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9083" r="41659" b="13525"/>
          <a:stretch/>
        </p:blipFill>
        <p:spPr>
          <a:xfrm flipH="1">
            <a:off x="10787189" y="3431987"/>
            <a:ext cx="1409615" cy="17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should I study TRS?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Consider </a:t>
            </a:r>
          </a:p>
          <a:p>
            <a:r>
              <a:rPr lang="en-GB" sz="2600" dirty="0" smtClean="0"/>
              <a:t>Course </a:t>
            </a:r>
            <a:r>
              <a:rPr lang="en-GB" sz="2600" dirty="0" smtClean="0"/>
              <a:t>descriptions</a:t>
            </a:r>
          </a:p>
          <a:p>
            <a:r>
              <a:rPr lang="en-GB" sz="2600" dirty="0" smtClean="0"/>
              <a:t>Module choices</a:t>
            </a:r>
          </a:p>
          <a:p>
            <a:r>
              <a:rPr lang="en-GB" sz="2600" dirty="0" smtClean="0"/>
              <a:t>Teaching </a:t>
            </a:r>
            <a:r>
              <a:rPr lang="en-GB" sz="2600" dirty="0"/>
              <a:t>and examination methods</a:t>
            </a:r>
          </a:p>
          <a:p>
            <a:r>
              <a:rPr lang="en-GB" sz="2600" dirty="0" smtClean="0"/>
              <a:t>Resources: libraries, lecture theatres etc.</a:t>
            </a:r>
          </a:p>
          <a:p>
            <a:r>
              <a:rPr lang="en-GB" sz="2600" dirty="0" smtClean="0"/>
              <a:t>Academic interests of a department</a:t>
            </a:r>
            <a:endParaRPr lang="en-GB" sz="2600" dirty="0" smtClean="0"/>
          </a:p>
          <a:p>
            <a:r>
              <a:rPr lang="en-GB" sz="2600" dirty="0" smtClean="0"/>
              <a:t>Non-subject based reasons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4"/>
            <a:ext cx="2634054" cy="54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6767"/>
          <a:stretch/>
        </p:blipFill>
        <p:spPr>
          <a:xfrm>
            <a:off x="7596431" y="1829954"/>
            <a:ext cx="1893307" cy="2364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2071" r="18485"/>
          <a:stretch/>
        </p:blipFill>
        <p:spPr>
          <a:xfrm>
            <a:off x="9680446" y="1813810"/>
            <a:ext cx="2358391" cy="2381078"/>
          </a:xfrm>
          <a:prstGeom prst="rect">
            <a:avLst/>
          </a:prstGeom>
        </p:spPr>
      </p:pic>
      <p:sp>
        <p:nvSpPr>
          <p:cNvPr id="10" name="Flowchart: Manual Operation 9"/>
          <p:cNvSpPr/>
          <p:nvPr/>
        </p:nvSpPr>
        <p:spPr>
          <a:xfrm rot="16200000">
            <a:off x="5273230" y="-84676"/>
            <a:ext cx="1669446" cy="12215905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38200" y="5557847"/>
            <a:ext cx="1051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brilliant opportunity to develop your interests (even ones you didn't know you had) in a supportive environment with the best resources available.”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77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informs teaching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78506" y="1825625"/>
            <a:ext cx="9638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Joel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Cabrita’s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research is on the history of Christianity in Southern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She is currently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writing the transnational history of an influential Christian faith healing movement called Zionism.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movement initially took its name 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Illinois. By the late nineteenth century, Zion teachings had spread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across the world. 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Christianities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Faculty of Divinity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easily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pre-conceived notions of Christianity as a Western religion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Instead, students’ detailed look at the phenomenon of World Christianity shows that Christian adherents in Africa, Asia, Latin America and the Pacific World are rapidly becoming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vital players in the social, cultural and political landscapes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their regions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r Joel Cabr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5" y="1900602"/>
            <a:ext cx="1875878" cy="23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14" y="4287291"/>
            <a:ext cx="11708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Rise of Pentecostalism, 1900 to the Present day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Today, the fastest-growing type of Christianity is Pentecostalism, currently numbering 500 million adherents across the world.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Neither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creed nor an institution, Pentecostalism is a broad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renewalist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movement that propels adherents to seek the purifying work of the Holy Spirit in their individual and communal lives. A worldwide phenomenon from its earliest days, Pentecostalism’s centre of gravity now lies decidedly in the Global South: in Africa, Asia, the Pacific and Latin America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017" y="1938848"/>
            <a:ext cx="9593705" cy="274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Nathan MacDonald’s research is on the Old Testament</a:t>
            </a:r>
            <a:r>
              <a:rPr lang="en-GB" sz="1800" dirty="0" smtClean="0"/>
              <a:t>. </a:t>
            </a:r>
          </a:p>
          <a:p>
            <a:pPr marL="0" indent="0">
              <a:buNone/>
            </a:pPr>
            <a:r>
              <a:rPr lang="en-GB" sz="1800" dirty="0" smtClean="0"/>
              <a:t>“When </a:t>
            </a:r>
            <a:r>
              <a:rPr lang="en-GB" sz="1800" dirty="0"/>
              <a:t>we read any biblical book, we hear not a monologue, but a </a:t>
            </a:r>
            <a:r>
              <a:rPr lang="en-GB" sz="1800" b="1" dirty="0"/>
              <a:t>multi-faceted conversation carried on over generations of scribes</a:t>
            </a:r>
            <a:r>
              <a:rPr lang="en-GB" sz="1800" dirty="0"/>
              <a:t>. They had not one author, but several; not one edition, but </a:t>
            </a:r>
            <a:r>
              <a:rPr lang="en-GB" sz="1800" dirty="0" smtClean="0"/>
              <a:t>several.  Add </a:t>
            </a:r>
            <a:r>
              <a:rPr lang="en-GB" sz="1800" dirty="0"/>
              <a:t>to this the fact that there are 39 books in the Hebrew </a:t>
            </a:r>
            <a:r>
              <a:rPr lang="en-GB" sz="1800" dirty="0" smtClean="0"/>
              <a:t>Bible and </a:t>
            </a:r>
            <a:r>
              <a:rPr lang="en-GB" sz="1800" dirty="0"/>
              <a:t>we have an </a:t>
            </a:r>
            <a:r>
              <a:rPr lang="en-GB" sz="1800" b="1" dirty="0"/>
              <a:t>amazing piece of literature</a:t>
            </a:r>
            <a:r>
              <a:rPr lang="en-GB" sz="1800" dirty="0"/>
              <a:t>, quite unlike anything </a:t>
            </a:r>
            <a:r>
              <a:rPr lang="en-GB" sz="1800" dirty="0" smtClean="0"/>
              <a:t>else.</a:t>
            </a:r>
          </a:p>
          <a:p>
            <a:pPr marL="0" indent="0">
              <a:buNone/>
            </a:pPr>
            <a:r>
              <a:rPr lang="en-GB" sz="1800" dirty="0" smtClean="0"/>
              <a:t>But </a:t>
            </a:r>
            <a:r>
              <a:rPr lang="en-GB" sz="1800" dirty="0"/>
              <a:t>this is not even to include the many other fascinating aspects of Old Testament that also enter the picture: </a:t>
            </a:r>
            <a:r>
              <a:rPr lang="en-GB" sz="1800" b="1" dirty="0"/>
              <a:t>comparison to ancient myths </a:t>
            </a:r>
            <a:r>
              <a:rPr lang="en-GB" sz="1800" dirty="0"/>
              <a:t>and legends, knowledge of the </a:t>
            </a:r>
            <a:r>
              <a:rPr lang="en-GB" sz="1800" b="1" dirty="0"/>
              <a:t>ancient history</a:t>
            </a:r>
            <a:r>
              <a:rPr lang="en-GB" sz="1800" dirty="0"/>
              <a:t> of Egypt and Mesopotamia, the many </a:t>
            </a:r>
            <a:r>
              <a:rPr lang="en-GB" sz="1800" b="1" dirty="0"/>
              <a:t>archaeological finds</a:t>
            </a:r>
            <a:r>
              <a:rPr lang="en-GB" sz="1800" dirty="0"/>
              <a:t>, the varied ways in which the Old Testament has been interpreted over the centuries</a:t>
            </a:r>
            <a:r>
              <a:rPr lang="en-GB" sz="1800" dirty="0" smtClean="0"/>
              <a:t>…</a:t>
            </a:r>
            <a:r>
              <a:rPr lang="en-GB" sz="1800" dirty="0"/>
              <a:t> working on the </a:t>
            </a:r>
            <a:r>
              <a:rPr lang="en-GB" sz="1800" dirty="0" smtClean="0"/>
              <a:t>Old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Dr Nathan MacDona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r="16736"/>
          <a:stretch/>
        </p:blipFill>
        <p:spPr bwMode="auto">
          <a:xfrm>
            <a:off x="208614" y="1938848"/>
            <a:ext cx="1873771" cy="23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613" y="4361549"/>
            <a:ext cx="11646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Testament is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constant journey of discovery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 one in which students can participate in from their first day.”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teaches One God? Hearing the Old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Belief in God as it is presented ('heard') in the Old Testament is fundamental to Judaism, Christianity and Islam.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course involves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the study and comparison of selected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texts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consideration of archaeological and textual evidence from the ancient Near East. The intention is to be both theological and rooted in the history of religion and literature.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16112</TotalTime>
  <Words>1220</Words>
  <Application>Microsoft Office PowerPoint</Application>
  <PresentationFormat>Widescreen</PresentationFormat>
  <Paragraphs>149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</vt:lpstr>
      <vt:lpstr>Why Theology and Religious Studies? </vt:lpstr>
      <vt:lpstr>Interdisciplinary subject area</vt:lpstr>
      <vt:lpstr>Diverse interests</vt:lpstr>
      <vt:lpstr>Who studies TRS?</vt:lpstr>
      <vt:lpstr>Where should I study TRS?</vt:lpstr>
      <vt:lpstr>Research informs teaching</vt:lpstr>
      <vt:lpstr>PowerPoint Presentation</vt:lpstr>
      <vt:lpstr>PowerPoint Presentation</vt:lpstr>
      <vt:lpstr>Why is TRS is a valuable subject?</vt:lpstr>
      <vt:lpstr>Transferable skills developed by TRS</vt:lpstr>
      <vt:lpstr>What can you do with TRS?</vt:lpstr>
      <vt:lpstr>Recent destinations of graduates</vt:lpstr>
      <vt:lpstr>Alumni careers</vt:lpstr>
      <vt:lpstr>Next steps for students</vt:lpstr>
      <vt:lpstr>Theology and Religious Studies: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outreach</dc:creator>
  <cp:lastModifiedBy>outreach</cp:lastModifiedBy>
  <cp:revision>118</cp:revision>
  <cp:lastPrinted>2014-02-25T10:45:52Z</cp:lastPrinted>
  <dcterms:created xsi:type="dcterms:W3CDTF">2013-09-17T10:39:27Z</dcterms:created>
  <dcterms:modified xsi:type="dcterms:W3CDTF">2014-07-10T14:19:23Z</dcterms:modified>
</cp:coreProperties>
</file>